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Raleway"/>
      <p:regular r:id="rId56"/>
      <p:bold r:id="rId57"/>
      <p:italic r:id="rId58"/>
      <p:boldItalic r:id="rId59"/>
    </p:embeddedFont>
    <p:embeddedFont>
      <p:font typeface="Lato"/>
      <p:regular r:id="rId60"/>
      <p:bold r:id="rId61"/>
      <p:italic r:id="rId62"/>
      <p:boldItalic r:id="rId63"/>
    </p:embeddedFont>
    <p:embeddedFont>
      <p:font typeface="Calligraffitti"/>
      <p:regular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C355809-2F36-420A-8DBE-18A33FF3926F}">
  <a:tblStyle styleId="{EC355809-2F36-420A-8DBE-18A33FF3926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666F1EA-1DCF-4F40-878D-2A2556A69904}"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ato-italic.fntdata"/><Relationship Id="rId61" Type="http://schemas.openxmlformats.org/officeDocument/2006/relationships/font" Target="fonts/Lato-bold.fntdata"/><Relationship Id="rId20" Type="http://schemas.openxmlformats.org/officeDocument/2006/relationships/slide" Target="slides/slide14.xml"/><Relationship Id="rId64" Type="http://schemas.openxmlformats.org/officeDocument/2006/relationships/font" Target="fonts/Calligraffitti-regular.fntdata"/><Relationship Id="rId63" Type="http://schemas.openxmlformats.org/officeDocument/2006/relationships/font" Target="fonts/Lat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Lato-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aleway-bold.fntdata"/><Relationship Id="rId12" Type="http://schemas.openxmlformats.org/officeDocument/2006/relationships/slide" Target="slides/slide6.xml"/><Relationship Id="rId56" Type="http://schemas.openxmlformats.org/officeDocument/2006/relationships/font" Target="fonts/Raleway-regular.fntdata"/><Relationship Id="rId15" Type="http://schemas.openxmlformats.org/officeDocument/2006/relationships/slide" Target="slides/slide9.xml"/><Relationship Id="rId59" Type="http://schemas.openxmlformats.org/officeDocument/2006/relationships/font" Target="fonts/Raleway-boldItalic.fntdata"/><Relationship Id="rId14" Type="http://schemas.openxmlformats.org/officeDocument/2006/relationships/slide" Target="slides/slide8.xml"/><Relationship Id="rId58" Type="http://schemas.openxmlformats.org/officeDocument/2006/relationships/font" Target="fonts/Raleway-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9e59628ca0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9e59628ca0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a6e986604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a6e986604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Lato"/>
                <a:ea typeface="Lato"/>
                <a:cs typeface="Lato"/>
                <a:sym typeface="Lato"/>
              </a:rPr>
              <a:t>Imputación de valores faltantes en una columna a través de las otras features. (Índice de masa corporal y relación con el cigarrillo desconocida).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a70d8cb72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a70d8cb72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Lato"/>
                <a:ea typeface="Lato"/>
                <a:cs typeface="Lato"/>
                <a:sym typeface="Lato"/>
              </a:rPr>
              <a:t>Imputación de valores faltantes en una columna a través de las otras features. (Índice de masa corporal y relación con el cigarrillo desconocida).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a70d8cb72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a70d8cb72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Lato"/>
                <a:ea typeface="Lato"/>
                <a:cs typeface="Lato"/>
                <a:sym typeface="Lato"/>
              </a:rPr>
              <a:t>Imputación de valores faltantes en una columna a través de las otras features. (Índice de masa corporal y relación con el cigarrillo desconocida).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a70d8cb72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a70d8cb72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Lato"/>
                <a:ea typeface="Lato"/>
                <a:cs typeface="Lato"/>
                <a:sym typeface="Lato"/>
              </a:rPr>
              <a:t>Imputación de valores faltantes en una columna a través de las otras features. (Índice de masa corporal y relación con el cigarrillo desconocida).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9e59628ca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9e59628ca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a6e986604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a6e986604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a6e986604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a6e986604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highlight>
                  <a:srgbClr val="FFFFFF"/>
                </a:highlight>
              </a:rPr>
              <a:t>Considerando que tratamos de resolver un problema de regresión en el que se obtiene un score entre (0,1) indicando la proximidad a la clase que pertenece, nuestra métrica debía representar este score como una probabilidad.</a:t>
            </a:r>
            <a:endParaRPr sz="90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9e59628ca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9e59628ca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9e59628ca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9e59628ca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a6e986604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a6e986604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A1A1A"/>
                </a:solidFill>
                <a:latin typeface="Lato"/>
                <a:ea typeface="Lato"/>
                <a:cs typeface="Lato"/>
                <a:sym typeface="Lato"/>
              </a:rPr>
              <a:t>El baseline consiste en tomar, para una muestra de entrenamiento, los promedios o clase mayoritaria de cada feature según si tenía ACV o no. </a:t>
            </a:r>
            <a:endParaRPr sz="1200">
              <a:solidFill>
                <a:srgbClr val="1A1A1A"/>
              </a:solidFill>
              <a:latin typeface="Lato"/>
              <a:ea typeface="Lato"/>
              <a:cs typeface="Lato"/>
              <a:sym typeface="Lato"/>
            </a:endParaRPr>
          </a:p>
          <a:p>
            <a:pPr indent="0" lvl="0" marL="0" rtl="0" algn="l">
              <a:spcBef>
                <a:spcPts val="1200"/>
              </a:spcBef>
              <a:spcAft>
                <a:spcPts val="0"/>
              </a:spcAft>
              <a:buClr>
                <a:schemeClr val="dk1"/>
              </a:buClr>
              <a:buSzPts val="1100"/>
              <a:buFont typeface="Arial"/>
              <a:buNone/>
            </a:pPr>
            <a:r>
              <a:rPr lang="en" sz="1200">
                <a:solidFill>
                  <a:srgbClr val="1A1A1A"/>
                </a:solidFill>
                <a:latin typeface="Lato"/>
                <a:ea typeface="Lato"/>
                <a:cs typeface="Lato"/>
                <a:sym typeface="Lato"/>
              </a:rPr>
              <a:t>Luego para predecir una nueva observación se decide a qué valor está más cerca para cada feature y si está más cerca de ACV se asigna un pequeño puntaje, todos los puntajes se suman y se devuelve un total.</a:t>
            </a:r>
            <a:endParaRPr sz="1200">
              <a:solidFill>
                <a:srgbClr val="1A1A1A"/>
              </a:solidFill>
              <a:latin typeface="Lato"/>
              <a:ea typeface="Lato"/>
              <a:cs typeface="Lato"/>
              <a:sym typeface="Lato"/>
            </a:endParaRPr>
          </a:p>
          <a:p>
            <a:pPr indent="0" lvl="0" marL="457200" rtl="0" algn="l">
              <a:spcBef>
                <a:spcPts val="1200"/>
              </a:spcBef>
              <a:spcAft>
                <a:spcPts val="0"/>
              </a:spcAft>
              <a:buClr>
                <a:schemeClr val="dk1"/>
              </a:buClr>
              <a:buSzPts val="1100"/>
              <a:buFont typeface="Arial"/>
              <a:buNone/>
            </a:pPr>
            <a:r>
              <a:t/>
            </a:r>
            <a:endParaRPr sz="1300">
              <a:solidFill>
                <a:srgbClr val="1A1A1A"/>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a6e986604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a6e986604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A1A1A"/>
                </a:solidFill>
              </a:rPr>
              <a:t>El baseline consiste en tomar, para una muestra de entrenamiento, los promedios o clase mayoritaria de cada feature según si tenía ACV o no. </a:t>
            </a:r>
            <a:endParaRPr sz="1200">
              <a:solidFill>
                <a:srgbClr val="1A1A1A"/>
              </a:solidFill>
            </a:endParaRPr>
          </a:p>
          <a:p>
            <a:pPr indent="0" lvl="0" marL="0" rtl="0" algn="l">
              <a:spcBef>
                <a:spcPts val="1200"/>
              </a:spcBef>
              <a:spcAft>
                <a:spcPts val="1200"/>
              </a:spcAft>
              <a:buNone/>
            </a:pPr>
            <a:r>
              <a:rPr lang="en" sz="1200">
                <a:solidFill>
                  <a:srgbClr val="1A1A1A"/>
                </a:solidFill>
              </a:rPr>
              <a:t>Luego para predecir una nueva observación se decide a qué valor está más cerca para cada feature y si está más cerca de ACV se asigna un pequeño puntaje, todos los puntajes se suman y se devuelve un total.</a:t>
            </a:r>
            <a:endParaRPr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9e59628ca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9e59628ca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None/>
            </a:pPr>
            <a:r>
              <a:rPr lang="en" sz="1200">
                <a:solidFill>
                  <a:schemeClr val="dk1"/>
                </a:solidFill>
              </a:rPr>
              <a:t>Tanto en el train como en el dev, las distribuciones estimadas tienen un alto grado de solapamiento, lo que demuestra que el modelo baseline probablemente puede mejorarse significativamente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9e59628ca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9e59628ca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Corrimos 3 Logistic Regression dependiendo del tipo de preprocesamiento</a:t>
            </a:r>
            <a:endParaRPr/>
          </a:p>
          <a:p>
            <a:pPr indent="-317500" lvl="0" marL="457200" rtl="0" algn="l">
              <a:spcBef>
                <a:spcPts val="0"/>
              </a:spcBef>
              <a:spcAft>
                <a:spcPts val="0"/>
              </a:spcAft>
              <a:buSzPts val="1400"/>
              <a:buChar char="-"/>
            </a:pPr>
            <a:r>
              <a:rPr lang="en"/>
              <a:t>El preprocesamiento 1 tuvo un mejor rendimiento</a:t>
            </a:r>
            <a:endParaRPr/>
          </a:p>
          <a:p>
            <a:pPr indent="-317500" lvl="0" marL="457200" rtl="0" algn="l">
              <a:spcBef>
                <a:spcPts val="0"/>
              </a:spcBef>
              <a:spcAft>
                <a:spcPts val="0"/>
              </a:spcAft>
              <a:buSzPts val="1400"/>
              <a:buChar char="-"/>
            </a:pPr>
            <a:r>
              <a:rPr lang="en" sz="1200">
                <a:solidFill>
                  <a:schemeClr val="dk1"/>
                </a:solidFill>
              </a:rPr>
              <a:t>observamos el desempeño de los diferentes modelos según la métrica Log-Loss.</a:t>
            </a:r>
            <a:endParaRPr sz="1200">
              <a:solidFill>
                <a:schemeClr val="dk1"/>
              </a:solidFill>
            </a:endParaRPr>
          </a:p>
          <a:p>
            <a:pPr indent="-317500" lvl="0" marL="457200" rtl="0" algn="l">
              <a:spcBef>
                <a:spcPts val="0"/>
              </a:spcBef>
              <a:spcAft>
                <a:spcPts val="0"/>
              </a:spcAft>
              <a:buSzPts val="1400"/>
              <a:buChar char="-"/>
            </a:pPr>
            <a:r>
              <a:rPr lang="en" sz="1200">
                <a:solidFill>
                  <a:schemeClr val="dk1"/>
                </a:solidFill>
              </a:rPr>
              <a:t>observamos que la regresión logística tiene un bajo desempeño, incluso por debajo del modelo baseline.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a6f8ed3b0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a6f8ed3b0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a:t>
            </a:r>
            <a:r>
              <a:rPr lang="en"/>
              <a:t>istribución de probabilidades para cada una de las clases utilizando los datos de entrenamiento y validación con el modelo logistic regression. </a:t>
            </a:r>
            <a:endParaRPr/>
          </a:p>
          <a:p>
            <a:pPr indent="-317500" lvl="0" marL="457200" rtl="0" algn="l">
              <a:spcBef>
                <a:spcPts val="0"/>
              </a:spcBef>
              <a:spcAft>
                <a:spcPts val="0"/>
              </a:spcAft>
              <a:buSzPts val="1400"/>
              <a:buChar char="-"/>
            </a:pPr>
            <a:r>
              <a:rPr lang="en"/>
              <a:t>Los pacientes con bajo riesgo de sufrir un ACV se muestran en azul, mientras que los de alto riesgo en naranja. Izquierda: datos de entrenamiento. Derecha: Datos de validación.</a:t>
            </a:r>
            <a:endParaRPr/>
          </a:p>
          <a:p>
            <a:pPr indent="0" lvl="0" marL="45720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9e59628ca0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9e59628ca0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No representan efectivamente las probabilidades de pertenecer a cada clase</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Si tomamos las observaciones cuyas probabilidades están en el intervalo [0.19; 0.21], </a:t>
            </a:r>
            <a:endParaRPr sz="1200">
              <a:solidFill>
                <a:schemeClr val="dk1"/>
              </a:solidFill>
            </a:endParaRPr>
          </a:p>
          <a:p>
            <a:pPr indent="0" lvl="0" marL="457200" rtl="0" algn="l">
              <a:spcBef>
                <a:spcPts val="0"/>
              </a:spcBef>
              <a:spcAft>
                <a:spcPts val="0"/>
              </a:spcAft>
              <a:buNone/>
            </a:pPr>
            <a:r>
              <a:rPr lang="en" sz="1200">
                <a:solidFill>
                  <a:schemeClr val="dk1"/>
                </a:solidFill>
              </a:rPr>
              <a:t>notamos que sólo el 5 % de aquellas observaciones tuvieron ACV.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El modelo nos indica que hay varias observaciones con una probabilidad cercana al 20 % de pertenecer a la clase 1, pero la frecuencia relativa de estas observaciones es de solo el 5 %.</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0" lvl="0" marL="457200" rtl="0" algn="l">
              <a:spcBef>
                <a:spcPts val="0"/>
              </a:spcBef>
              <a:spcAft>
                <a:spcPts val="0"/>
              </a:spcAft>
              <a:buNone/>
            </a:pPr>
            <a:r>
              <a:rPr lang="en" sz="1200">
                <a:solidFill>
                  <a:schemeClr val="dk1"/>
                </a:solidFill>
              </a:rPr>
              <a:t>			</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a6f8ed3b0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a6f8ed3b0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a6f8ed3b0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a6f8ed3b0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a70d8cb72d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a70d8cb72d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Tener en cuenta que el eje x del gráfico de la derecha llega hasta aprox. 0.2</a:t>
            </a:r>
            <a:endParaRPr/>
          </a:p>
          <a:p>
            <a:pPr indent="-317500" lvl="0" marL="457200" rtl="0" algn="l">
              <a:spcBef>
                <a:spcPts val="0"/>
              </a:spcBef>
              <a:spcAft>
                <a:spcPts val="0"/>
              </a:spcAft>
              <a:buSzPts val="1400"/>
              <a:buChar char="-"/>
            </a:pPr>
            <a:r>
              <a:rPr lang="en"/>
              <a:t>Las nuevas scores transformadas ya no se parecen en nada y aunque más modestos ya que ahora intentan inferir probabilidades, podemos observar que las personas que tuvieron ACV no todas tenían el mismo nivel de riesgo. </a:t>
            </a:r>
            <a:endParaRPr/>
          </a:p>
          <a:p>
            <a:pPr indent="-317500" lvl="0" marL="457200" rtl="0" algn="l">
              <a:spcBef>
                <a:spcPts val="0"/>
              </a:spcBef>
              <a:spcAft>
                <a:spcPts val="0"/>
              </a:spcAft>
              <a:buSzPts val="1400"/>
              <a:buChar char="-"/>
            </a:pPr>
            <a:r>
              <a:rPr lang="en"/>
              <a:t>Hay gente que tuvo un ACV porque tenía muchos factores de riesgo y hay un pequeño grupo de personas que no tenía prácticamente ningún factor. Otra cosa llamativa es que nuestro modelo caracteriza excelentemente a las personas sin riesgo (pega sus probabilidades a 0).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a6f8ed3b06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a6f8ed3b06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Tener en cuenta que el eje x del gráfico de la derecha llega hasta aprox. 0.2</a:t>
            </a:r>
            <a:endParaRPr/>
          </a:p>
          <a:p>
            <a:pPr indent="-317500" lvl="0" marL="457200" rtl="0" algn="l">
              <a:spcBef>
                <a:spcPts val="0"/>
              </a:spcBef>
              <a:spcAft>
                <a:spcPts val="0"/>
              </a:spcAft>
              <a:buSzPts val="1400"/>
              <a:buChar char="-"/>
            </a:pPr>
            <a:r>
              <a:rPr lang="en"/>
              <a:t>Las nuevas scores transformadas ya no se parecen en nada y aunque más modestos ya que ahora intentan inferir probabilidades, podemos observar que las personas que tuvieron ACV no todas tenían el mismo nivel de riesgo. </a:t>
            </a:r>
            <a:endParaRPr/>
          </a:p>
          <a:p>
            <a:pPr indent="-317500" lvl="0" marL="457200" rtl="0" algn="l">
              <a:spcBef>
                <a:spcPts val="0"/>
              </a:spcBef>
              <a:spcAft>
                <a:spcPts val="0"/>
              </a:spcAft>
              <a:buSzPts val="1400"/>
              <a:buChar char="-"/>
            </a:pPr>
            <a:r>
              <a:rPr lang="en"/>
              <a:t>Hay gente que tuvo un ACV porque tenía muchos factores de riesgo y hay un pequeño grupo de personas que no tenía prácticamente ningún factor. Otra cosa llamativa es que nuestro modelo caracteriza excelentemente a las personas sin riesgo (pega sus probabilidades a 0).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a6f8ed3b0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a6f8ed3b0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4097422d8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4097422d8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9e59628ca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9e59628ca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50">
                <a:solidFill>
                  <a:schemeClr val="dk1"/>
                </a:solidFill>
              </a:rPr>
              <a:t>Notamos que los mejores modelos encontrados por hyperopt sigue overfiteando </a:t>
            </a:r>
            <a:endParaRPr sz="19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950">
                <a:solidFill>
                  <a:schemeClr val="dk1"/>
                </a:solidFill>
              </a:rPr>
              <a:t>dado que el traning_loss (naranja) suele ser muy bajo en relación al dev loss.</a:t>
            </a:r>
            <a:endParaRPr sz="19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a70d8cb72d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a70d8cb72d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a6f8ed3b0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a6f8ed3b0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a70d8cb72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a70d8cb72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a70d8cb72d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a70d8cb72d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a70d8cb72d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a70d8cb72d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a70d8cb72d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a70d8cb72d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a6f8ed3b06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a6f8ed3b06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a70d8cb72d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a70d8cb72d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a70d8cb72d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a70d8cb72d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300">
                <a:solidFill>
                  <a:srgbClr val="595959"/>
                </a:solidFill>
                <a:latin typeface="Lato"/>
                <a:ea typeface="Lato"/>
                <a:cs typeface="Lato"/>
                <a:sym typeface="Lato"/>
              </a:rPr>
              <a:t>La solución consiste en desarrollar un programa que contiene un algoritmo con un modelo predictivo, el cual puede identificar el grado de riesgo que tienen los pacientes de padecer un ACV.  El programa ayudará al médico a tomar una decisión correcta sobre el tratamiento y la celeridad con la que el paciente debe ser tratado. </a:t>
            </a:r>
            <a:endParaRPr sz="1300">
              <a:solidFill>
                <a:srgbClr val="595959"/>
              </a:solidFill>
              <a:latin typeface="Lato"/>
              <a:ea typeface="Lato"/>
              <a:cs typeface="Lato"/>
              <a:sym typeface="Lato"/>
            </a:endParaRPr>
          </a:p>
          <a:p>
            <a:pPr indent="0" lvl="0" marL="0" rtl="0" algn="just">
              <a:lnSpc>
                <a:spcPct val="150000"/>
              </a:lnSpc>
              <a:spcBef>
                <a:spcPts val="1600"/>
              </a:spcBef>
              <a:spcAft>
                <a:spcPts val="1600"/>
              </a:spcAft>
              <a:buNone/>
            </a:pPr>
            <a:r>
              <a:rPr lang="en" sz="1300">
                <a:solidFill>
                  <a:srgbClr val="595959"/>
                </a:solidFill>
                <a:latin typeface="Lato"/>
                <a:ea typeface="Lato"/>
                <a:cs typeface="Lato"/>
                <a:sym typeface="Lato"/>
              </a:rPr>
              <a:t>La capacidad predictiva del modelo requiere de información sobre una serie de variables, cuyos valores se consiguen tras la realización de exámenes médicos en el paciente. Al cargar estos datos  en el programa, el modelo clasifica cada paciente y los ordena en una tabla según el nivel de riesgo. Se espera que el programa contribuya a la aplicación de un tratamiento oportuno y reduzca la cantidad de muertes y discapacidades en los pacientes de la clínica.</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a70d8cb72d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a70d8cb72d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9e59628ca0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9e59628ca0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a70d8cb72d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a70d8cb72d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a70d8cb72d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a70d8cb72d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a70d8cb72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a70d8cb72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a70d8cb72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a70d8cb72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a70d8cb72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a70d8cb72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a70d8cb72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a70d8cb72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a70d8cb72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a70d8cb72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a70d8cb72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a70d8cb72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a6e986604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a6e986604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9e59628ca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9e59628ca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9e59628ca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9e59628ca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a6e986604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a6e986604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a6e986604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a6e986604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4" name="Shape 74"/>
        <p:cNvGrpSpPr/>
        <p:nvPr/>
      </p:nvGrpSpPr>
      <p:grpSpPr>
        <a:xfrm>
          <a:off x="0" y="0"/>
          <a:ext cx="0" cy="0"/>
          <a:chOff x="0" y="0"/>
          <a:chExt cx="0" cy="0"/>
        </a:xfrm>
      </p:grpSpPr>
      <p:grpSp>
        <p:nvGrpSpPr>
          <p:cNvPr id="75" name="Google Shape;75;p11"/>
          <p:cNvGrpSpPr/>
          <p:nvPr/>
        </p:nvGrpSpPr>
        <p:grpSpPr>
          <a:xfrm>
            <a:off x="830392" y="4169130"/>
            <a:ext cx="745763" cy="45826"/>
            <a:chOff x="4580561" y="2589004"/>
            <a:chExt cx="1064464" cy="25200"/>
          </a:xfrm>
        </p:grpSpPr>
        <p:sp>
          <p:nvSpPr>
            <p:cNvPr id="76" name="Google Shape;76;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9" name="Google Shape;79;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80" name="Google Shape;80;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1" name="Shape 81"/>
        <p:cNvGrpSpPr/>
        <p:nvPr/>
      </p:nvGrpSpPr>
      <p:grpSpPr>
        <a:xfrm>
          <a:off x="0" y="0"/>
          <a:ext cx="0" cy="0"/>
          <a:chOff x="0" y="0"/>
          <a:chExt cx="0" cy="0"/>
        </a:xfrm>
      </p:grpSpPr>
      <p:sp>
        <p:nvSpPr>
          <p:cNvPr id="82" name="Google Shape;82;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83" name="Shape 83"/>
        <p:cNvGrpSpPr/>
        <p:nvPr/>
      </p:nvGrpSpPr>
      <p:grpSpPr>
        <a:xfrm>
          <a:off x="0" y="0"/>
          <a:ext cx="0" cy="0"/>
          <a:chOff x="0" y="0"/>
          <a:chExt cx="0" cy="0"/>
        </a:xfrm>
      </p:grpSpPr>
      <p:sp>
        <p:nvSpPr>
          <p:cNvPr id="84" name="Google Shape;84;p13"/>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85" name="Google Shape;85;p13"/>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86" name="Google Shape;86;p13"/>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87" name="Google Shape;87;p13"/>
          <p:cNvSpPr txBox="1"/>
          <p:nvPr>
            <p:ph idx="12" type="sldNum"/>
          </p:nvPr>
        </p:nvSpPr>
        <p:spPr>
          <a:xfrm>
            <a:off x="8536300" y="474985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88" name="Google Shape;88;p13"/>
          <p:cNvGrpSpPr/>
          <p:nvPr/>
        </p:nvGrpSpPr>
        <p:grpSpPr>
          <a:xfrm>
            <a:off x="830392" y="1191256"/>
            <a:ext cx="745763" cy="45826"/>
            <a:chOff x="4580561" y="2589004"/>
            <a:chExt cx="1064464" cy="25200"/>
          </a:xfrm>
        </p:grpSpPr>
        <p:sp>
          <p:nvSpPr>
            <p:cNvPr id="89" name="Google Shape;89;p1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92" name="Shape 92"/>
        <p:cNvGrpSpPr/>
        <p:nvPr/>
      </p:nvGrpSpPr>
      <p:grpSpPr>
        <a:xfrm>
          <a:off x="0" y="0"/>
          <a:ext cx="0" cy="0"/>
          <a:chOff x="0" y="0"/>
          <a:chExt cx="0" cy="0"/>
        </a:xfrm>
      </p:grpSpPr>
      <p:sp>
        <p:nvSpPr>
          <p:cNvPr id="93" name="Google Shape;93;p14"/>
          <p:cNvSpPr txBox="1"/>
          <p:nvPr>
            <p:ph type="ctrTitle"/>
          </p:nvPr>
        </p:nvSpPr>
        <p:spPr>
          <a:xfrm>
            <a:off x="729450" y="1322450"/>
            <a:ext cx="3787800" cy="1988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94" name="Google Shape;94;p14"/>
          <p:cNvSpPr txBox="1"/>
          <p:nvPr>
            <p:ph idx="1" type="subTitle"/>
          </p:nvPr>
        </p:nvSpPr>
        <p:spPr>
          <a:xfrm>
            <a:off x="729595" y="3401500"/>
            <a:ext cx="37878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5" name="Google Shape;95;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96" name="Google Shape;96;p14"/>
          <p:cNvGrpSpPr/>
          <p:nvPr/>
        </p:nvGrpSpPr>
        <p:grpSpPr>
          <a:xfrm>
            <a:off x="830392" y="1191256"/>
            <a:ext cx="745763" cy="45826"/>
            <a:chOff x="4580561" y="2589004"/>
            <a:chExt cx="1064464" cy="25200"/>
          </a:xfrm>
        </p:grpSpPr>
        <p:sp>
          <p:nvSpPr>
            <p:cNvPr id="97" name="Google Shape;97;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14"/>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 name="Google Shape;100;p14"/>
          <p:cNvGrpSpPr/>
          <p:nvPr/>
        </p:nvGrpSpPr>
        <p:grpSpPr>
          <a:xfrm>
            <a:off x="4517205" y="1313320"/>
            <a:ext cx="4005531" cy="3185000"/>
            <a:chOff x="3553042" y="1657806"/>
            <a:chExt cx="3461100" cy="2671532"/>
          </a:xfrm>
        </p:grpSpPr>
        <p:sp>
          <p:nvSpPr>
            <p:cNvPr id="101" name="Google Shape;101;p14"/>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36756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29457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200"/>
              <a:buNone/>
              <a:defRPr sz="22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29457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4.png"/><Relationship Id="rId4" Type="http://schemas.openxmlformats.org/officeDocument/2006/relationships/image" Target="../media/image28.png"/><Relationship Id="rId5"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26.png"/><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31.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39.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TP 3: Model selection</a:t>
            </a:r>
            <a:endParaRPr/>
          </a:p>
          <a:p>
            <a:pPr indent="0" lvl="0" marL="0" rtl="0" algn="l">
              <a:spcBef>
                <a:spcPts val="0"/>
              </a:spcBef>
              <a:spcAft>
                <a:spcPts val="0"/>
              </a:spcAft>
              <a:buNone/>
            </a:pPr>
            <a:r>
              <a:rPr lang="en" sz="2400">
                <a:latin typeface="Arial"/>
                <a:ea typeface="Arial"/>
                <a:cs typeface="Arial"/>
                <a:sym typeface="Arial"/>
              </a:rPr>
              <a:t>Resumen</a:t>
            </a:r>
            <a:r>
              <a:rPr lang="en"/>
              <a:t> </a:t>
            </a:r>
            <a:endParaRPr/>
          </a:p>
        </p:txBody>
      </p:sp>
      <p:sp>
        <p:nvSpPr>
          <p:cNvPr id="114" name="Google Shape;114;p1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Modelo predictivo para ACV</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4"/>
          <p:cNvSpPr txBox="1"/>
          <p:nvPr>
            <p:ph type="title"/>
          </p:nvPr>
        </p:nvSpPr>
        <p:spPr>
          <a:xfrm>
            <a:off x="730000" y="1318650"/>
            <a:ext cx="2947800" cy="57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Preprocesamiento</a:t>
            </a:r>
            <a:endParaRPr sz="2000"/>
          </a:p>
          <a:p>
            <a:pPr indent="0" lvl="0" marL="0" rtl="0" algn="l">
              <a:spcBef>
                <a:spcPts val="0"/>
              </a:spcBef>
              <a:spcAft>
                <a:spcPts val="0"/>
              </a:spcAft>
              <a:buNone/>
            </a:pPr>
            <a:r>
              <a:t/>
            </a:r>
            <a:endParaRPr/>
          </a:p>
        </p:txBody>
      </p:sp>
      <p:sp>
        <p:nvSpPr>
          <p:cNvPr id="187" name="Google Shape;187;p24"/>
          <p:cNvSpPr txBox="1"/>
          <p:nvPr/>
        </p:nvSpPr>
        <p:spPr>
          <a:xfrm>
            <a:off x="9289800" y="345975"/>
            <a:ext cx="395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p>
        </p:txBody>
      </p:sp>
      <p:sp>
        <p:nvSpPr>
          <p:cNvPr id="188" name="Google Shape;188;p24"/>
          <p:cNvSpPr txBox="1"/>
          <p:nvPr/>
        </p:nvSpPr>
        <p:spPr>
          <a:xfrm>
            <a:off x="1272113" y="1814575"/>
            <a:ext cx="1038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434343"/>
                </a:solidFill>
                <a:latin typeface="Lato"/>
                <a:ea typeface="Lato"/>
                <a:cs typeface="Lato"/>
                <a:sym typeface="Lato"/>
              </a:rPr>
              <a:t>Antes</a:t>
            </a:r>
            <a:endParaRPr b="1" sz="1600">
              <a:solidFill>
                <a:srgbClr val="434343"/>
              </a:solidFill>
              <a:latin typeface="Lato"/>
              <a:ea typeface="Lato"/>
              <a:cs typeface="Lato"/>
              <a:sym typeface="Lato"/>
            </a:endParaRPr>
          </a:p>
        </p:txBody>
      </p:sp>
      <p:sp>
        <p:nvSpPr>
          <p:cNvPr id="189" name="Google Shape;189;p24"/>
          <p:cNvSpPr txBox="1"/>
          <p:nvPr/>
        </p:nvSpPr>
        <p:spPr>
          <a:xfrm>
            <a:off x="5020438" y="1830025"/>
            <a:ext cx="119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34343"/>
                </a:solidFill>
                <a:latin typeface="Lato"/>
                <a:ea typeface="Lato"/>
                <a:cs typeface="Lato"/>
                <a:sym typeface="Lato"/>
              </a:rPr>
              <a:t>Después</a:t>
            </a:r>
            <a:endParaRPr b="1">
              <a:solidFill>
                <a:srgbClr val="434343"/>
              </a:solidFill>
            </a:endParaRPr>
          </a:p>
        </p:txBody>
      </p:sp>
      <p:graphicFrame>
        <p:nvGraphicFramePr>
          <p:cNvPr id="190" name="Google Shape;190;p24"/>
          <p:cNvGraphicFramePr/>
          <p:nvPr/>
        </p:nvGraphicFramePr>
        <p:xfrm>
          <a:off x="3080063" y="1816582"/>
          <a:ext cx="3000000" cy="3000000"/>
        </p:xfrm>
        <a:graphic>
          <a:graphicData uri="http://schemas.openxmlformats.org/drawingml/2006/table">
            <a:tbl>
              <a:tblPr>
                <a:noFill/>
                <a:tableStyleId>{EC355809-2F36-420A-8DBE-18A33FF3926F}</a:tableStyleId>
              </a:tblPr>
              <a:tblGrid>
                <a:gridCol w="1512500"/>
              </a:tblGrid>
              <a:tr h="595875">
                <a:tc>
                  <a:txBody>
                    <a:bodyPr/>
                    <a:lstStyle/>
                    <a:p>
                      <a:pPr indent="0" lvl="0" marL="0" rtl="0" algn="l">
                        <a:spcBef>
                          <a:spcPts val="0"/>
                        </a:spcBef>
                        <a:spcAft>
                          <a:spcPts val="0"/>
                        </a:spcAft>
                        <a:buNone/>
                      </a:pPr>
                      <a:r>
                        <a:rPr b="1" lang="en" sz="1200"/>
                        <a:t>Smoking_status</a:t>
                      </a:r>
                      <a:endParaRPr b="1" sz="1200"/>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solidFill>
                      <a:prstDash val="dot"/>
                      <a:round/>
                      <a:headEnd len="sm" w="sm" type="none"/>
                      <a:tailEnd len="sm" w="sm" type="none"/>
                    </a:lnB>
                  </a:tcPr>
                </a:tc>
              </a:tr>
              <a:tr h="387300">
                <a:tc>
                  <a:txBody>
                    <a:bodyPr/>
                    <a:lstStyle/>
                    <a:p>
                      <a:pPr indent="0" lvl="0" marL="0" rtl="0" algn="l">
                        <a:spcBef>
                          <a:spcPts val="0"/>
                        </a:spcBef>
                        <a:spcAft>
                          <a:spcPts val="0"/>
                        </a:spcAft>
                        <a:buNone/>
                      </a:pPr>
                      <a:r>
                        <a:rPr lang="en" sz="1200"/>
                        <a:t>Nunca fumo</a:t>
                      </a:r>
                      <a:endParaRPr sz="1200"/>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387300">
                <a:tc>
                  <a:txBody>
                    <a:bodyPr/>
                    <a:lstStyle/>
                    <a:p>
                      <a:pPr indent="0" lvl="0" marL="0" rtl="0" algn="l">
                        <a:spcBef>
                          <a:spcPts val="0"/>
                        </a:spcBef>
                        <a:spcAft>
                          <a:spcPts val="0"/>
                        </a:spcAft>
                        <a:buNone/>
                      </a:pPr>
                      <a:r>
                        <a:rPr lang="en" sz="1200"/>
                        <a:t>Fuma actualmente</a:t>
                      </a:r>
                      <a:endParaRPr sz="1200"/>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387300">
                <a:tc>
                  <a:txBody>
                    <a:bodyPr/>
                    <a:lstStyle/>
                    <a:p>
                      <a:pPr indent="0" lvl="0" marL="0" rtl="0" algn="l">
                        <a:spcBef>
                          <a:spcPts val="0"/>
                        </a:spcBef>
                        <a:spcAft>
                          <a:spcPts val="0"/>
                        </a:spcAft>
                        <a:buNone/>
                      </a:pPr>
                      <a:r>
                        <a:rPr lang="en" sz="1200"/>
                        <a:t>Fumo y luego dejó</a:t>
                      </a:r>
                      <a:endParaRPr sz="1200"/>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387300">
                <a:tc>
                  <a:txBody>
                    <a:bodyPr/>
                    <a:lstStyle/>
                    <a:p>
                      <a:pPr indent="0" lvl="0" marL="0" rtl="0" algn="l">
                        <a:spcBef>
                          <a:spcPts val="0"/>
                        </a:spcBef>
                        <a:spcAft>
                          <a:spcPts val="0"/>
                        </a:spcAft>
                        <a:buNone/>
                      </a:pPr>
                      <a:r>
                        <a:rPr b="1" lang="en" sz="1200">
                          <a:solidFill>
                            <a:srgbClr val="E06666"/>
                          </a:solidFill>
                        </a:rPr>
                        <a:t>No se sabe</a:t>
                      </a:r>
                      <a:endParaRPr b="1" sz="1200">
                        <a:solidFill>
                          <a:srgbClr val="E06666"/>
                        </a:solidFill>
                      </a:endParaRPr>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387300">
                <a:tc>
                  <a:txBody>
                    <a:bodyPr/>
                    <a:lstStyle/>
                    <a:p>
                      <a:pPr indent="0" lvl="0" marL="0" rtl="0" algn="l">
                        <a:spcBef>
                          <a:spcPts val="0"/>
                        </a:spcBef>
                        <a:spcAft>
                          <a:spcPts val="0"/>
                        </a:spcAft>
                        <a:buNone/>
                      </a:pPr>
                      <a:r>
                        <a:rPr lang="en" sz="1200"/>
                        <a:t> …</a:t>
                      </a:r>
                      <a:endParaRPr sz="1200"/>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387300">
                <a:tc>
                  <a:txBody>
                    <a:bodyPr/>
                    <a:lstStyle/>
                    <a:p>
                      <a:pPr indent="0" lvl="0" marL="0" rtl="0" algn="l">
                        <a:spcBef>
                          <a:spcPts val="0"/>
                        </a:spcBef>
                        <a:spcAft>
                          <a:spcPts val="0"/>
                        </a:spcAft>
                        <a:buNone/>
                      </a:pPr>
                      <a:r>
                        <a:rPr b="1" lang="en" sz="1200">
                          <a:solidFill>
                            <a:srgbClr val="E06666"/>
                          </a:solidFill>
                        </a:rPr>
                        <a:t>No se sabe</a:t>
                      </a:r>
                      <a:endParaRPr b="1" sz="1200">
                        <a:solidFill>
                          <a:srgbClr val="E06666"/>
                        </a:solidFill>
                      </a:endParaRPr>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r>
            </a:tbl>
          </a:graphicData>
        </a:graphic>
      </p:graphicFrame>
      <p:sp>
        <p:nvSpPr>
          <p:cNvPr id="191" name="Google Shape;191;p24"/>
          <p:cNvSpPr txBox="1"/>
          <p:nvPr/>
        </p:nvSpPr>
        <p:spPr>
          <a:xfrm>
            <a:off x="956813" y="2983588"/>
            <a:ext cx="13539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Lato"/>
                <a:ea typeface="Lato"/>
                <a:cs typeface="Lato"/>
                <a:sym typeface="Lato"/>
              </a:rPr>
              <a:t>Modelo entrenado con el resto de las columnas</a:t>
            </a:r>
            <a:endParaRPr sz="1100">
              <a:latin typeface="Lato"/>
              <a:ea typeface="Lato"/>
              <a:cs typeface="Lato"/>
              <a:sym typeface="Lato"/>
            </a:endParaRPr>
          </a:p>
        </p:txBody>
      </p:sp>
      <p:sp>
        <p:nvSpPr>
          <p:cNvPr id="192" name="Google Shape;192;p24"/>
          <p:cNvSpPr/>
          <p:nvPr/>
        </p:nvSpPr>
        <p:spPr>
          <a:xfrm>
            <a:off x="2658463" y="3148588"/>
            <a:ext cx="331500" cy="3627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93" name="Google Shape;193;p24"/>
          <p:cNvGraphicFramePr/>
          <p:nvPr/>
        </p:nvGraphicFramePr>
        <p:xfrm>
          <a:off x="6304138" y="1870135"/>
          <a:ext cx="3000000" cy="3000000"/>
        </p:xfrm>
        <a:graphic>
          <a:graphicData uri="http://schemas.openxmlformats.org/drawingml/2006/table">
            <a:tbl>
              <a:tblPr>
                <a:noFill/>
                <a:tableStyleId>{EC355809-2F36-420A-8DBE-18A33FF3926F}</a:tableStyleId>
              </a:tblPr>
              <a:tblGrid>
                <a:gridCol w="1567750"/>
              </a:tblGrid>
              <a:tr h="557525">
                <a:tc>
                  <a:txBody>
                    <a:bodyPr/>
                    <a:lstStyle/>
                    <a:p>
                      <a:pPr indent="0" lvl="0" marL="0" rtl="0" algn="l">
                        <a:spcBef>
                          <a:spcPts val="0"/>
                        </a:spcBef>
                        <a:spcAft>
                          <a:spcPts val="0"/>
                        </a:spcAft>
                        <a:buNone/>
                      </a:pPr>
                      <a:r>
                        <a:rPr b="1" lang="en" sz="1200"/>
                        <a:t>Smoking_status</a:t>
                      </a:r>
                      <a:endParaRPr b="1" sz="1200"/>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solidFill>
                      <a:prstDash val="dot"/>
                      <a:round/>
                      <a:headEnd len="sm" w="sm" type="none"/>
                      <a:tailEnd len="sm" w="sm" type="none"/>
                    </a:lnB>
                  </a:tcPr>
                </a:tc>
              </a:tr>
              <a:tr h="362375">
                <a:tc>
                  <a:txBody>
                    <a:bodyPr/>
                    <a:lstStyle/>
                    <a:p>
                      <a:pPr indent="0" lvl="0" marL="0" rtl="0" algn="l">
                        <a:spcBef>
                          <a:spcPts val="0"/>
                        </a:spcBef>
                        <a:spcAft>
                          <a:spcPts val="0"/>
                        </a:spcAft>
                        <a:buNone/>
                      </a:pPr>
                      <a:r>
                        <a:rPr lang="en" sz="1200"/>
                        <a:t>Nunca fumo</a:t>
                      </a:r>
                      <a:endParaRPr sz="1200"/>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362375">
                <a:tc>
                  <a:txBody>
                    <a:bodyPr/>
                    <a:lstStyle/>
                    <a:p>
                      <a:pPr indent="0" lvl="0" marL="0" rtl="0" algn="l">
                        <a:spcBef>
                          <a:spcPts val="0"/>
                        </a:spcBef>
                        <a:spcAft>
                          <a:spcPts val="0"/>
                        </a:spcAft>
                        <a:buNone/>
                      </a:pPr>
                      <a:r>
                        <a:rPr lang="en" sz="1200"/>
                        <a:t>Fuma actualmente</a:t>
                      </a:r>
                      <a:endParaRPr sz="1200"/>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362375">
                <a:tc>
                  <a:txBody>
                    <a:bodyPr/>
                    <a:lstStyle/>
                    <a:p>
                      <a:pPr indent="0" lvl="0" marL="0" rtl="0" algn="l">
                        <a:spcBef>
                          <a:spcPts val="0"/>
                        </a:spcBef>
                        <a:spcAft>
                          <a:spcPts val="0"/>
                        </a:spcAft>
                        <a:buNone/>
                      </a:pPr>
                      <a:r>
                        <a:rPr lang="en" sz="1200"/>
                        <a:t>Fumo y luego dejó</a:t>
                      </a:r>
                      <a:endParaRPr sz="1200"/>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362375">
                <a:tc>
                  <a:txBody>
                    <a:bodyPr/>
                    <a:lstStyle/>
                    <a:p>
                      <a:pPr indent="0" lvl="0" marL="0" rtl="0" algn="l">
                        <a:spcBef>
                          <a:spcPts val="0"/>
                        </a:spcBef>
                        <a:spcAft>
                          <a:spcPts val="0"/>
                        </a:spcAft>
                        <a:buNone/>
                      </a:pPr>
                      <a:r>
                        <a:rPr b="1" lang="en" sz="1200">
                          <a:solidFill>
                            <a:srgbClr val="6D9EEB"/>
                          </a:solidFill>
                        </a:rPr>
                        <a:t>Nunca fumo</a:t>
                      </a:r>
                      <a:endParaRPr b="1" sz="1200">
                        <a:solidFill>
                          <a:srgbClr val="6D9EEB"/>
                        </a:solidFill>
                      </a:endParaRPr>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362375">
                <a:tc>
                  <a:txBody>
                    <a:bodyPr/>
                    <a:lstStyle/>
                    <a:p>
                      <a:pPr indent="0" lvl="0" marL="0" rtl="0" algn="l">
                        <a:spcBef>
                          <a:spcPts val="0"/>
                        </a:spcBef>
                        <a:spcAft>
                          <a:spcPts val="0"/>
                        </a:spcAft>
                        <a:buNone/>
                      </a:pPr>
                      <a:r>
                        <a:rPr lang="en" sz="1200"/>
                        <a:t> …</a:t>
                      </a:r>
                      <a:endParaRPr sz="1200"/>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533450">
                <a:tc>
                  <a:txBody>
                    <a:bodyPr/>
                    <a:lstStyle/>
                    <a:p>
                      <a:pPr indent="0" lvl="0" marL="0" rtl="0" algn="l">
                        <a:spcBef>
                          <a:spcPts val="0"/>
                        </a:spcBef>
                        <a:spcAft>
                          <a:spcPts val="0"/>
                        </a:spcAft>
                        <a:buNone/>
                      </a:pPr>
                      <a:r>
                        <a:rPr b="1" lang="en" sz="1200">
                          <a:solidFill>
                            <a:srgbClr val="6D9EEB"/>
                          </a:solidFill>
                        </a:rPr>
                        <a:t>Fumo y luego dejó</a:t>
                      </a:r>
                      <a:endParaRPr b="1" sz="1200">
                        <a:solidFill>
                          <a:srgbClr val="6D9EEB"/>
                        </a:solidFill>
                      </a:endParaRPr>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r>
            </a:tbl>
          </a:graphicData>
        </a:graphic>
      </p:graphicFrame>
      <p:sp>
        <p:nvSpPr>
          <p:cNvPr id="194" name="Google Shape;194;p24"/>
          <p:cNvSpPr/>
          <p:nvPr/>
        </p:nvSpPr>
        <p:spPr>
          <a:xfrm>
            <a:off x="5020438" y="3157475"/>
            <a:ext cx="5682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4"/>
          <p:cNvSpPr txBox="1"/>
          <p:nvPr/>
        </p:nvSpPr>
        <p:spPr>
          <a:xfrm>
            <a:off x="4476750" y="1394850"/>
            <a:ext cx="187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Imputación Iterativa</a:t>
            </a:r>
            <a:endParaRPr b="1">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5"/>
          <p:cNvSpPr txBox="1"/>
          <p:nvPr>
            <p:ph type="title"/>
          </p:nvPr>
        </p:nvSpPr>
        <p:spPr>
          <a:xfrm>
            <a:off x="730000" y="1318650"/>
            <a:ext cx="2947800" cy="57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Preprocesamiento 1</a:t>
            </a:r>
            <a:endParaRPr sz="2000"/>
          </a:p>
          <a:p>
            <a:pPr indent="0" lvl="0" marL="0" rtl="0" algn="l">
              <a:spcBef>
                <a:spcPts val="0"/>
              </a:spcBef>
              <a:spcAft>
                <a:spcPts val="0"/>
              </a:spcAft>
              <a:buNone/>
            </a:pPr>
            <a:r>
              <a:t/>
            </a:r>
            <a:endParaRPr/>
          </a:p>
        </p:txBody>
      </p:sp>
      <p:sp>
        <p:nvSpPr>
          <p:cNvPr id="201" name="Google Shape;201;p25"/>
          <p:cNvSpPr txBox="1"/>
          <p:nvPr/>
        </p:nvSpPr>
        <p:spPr>
          <a:xfrm>
            <a:off x="9289800" y="345975"/>
            <a:ext cx="395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p>
        </p:txBody>
      </p:sp>
      <p:pic>
        <p:nvPicPr>
          <p:cNvPr id="202" name="Google Shape;202;p25"/>
          <p:cNvPicPr preferRelativeResize="0"/>
          <p:nvPr/>
        </p:nvPicPr>
        <p:blipFill>
          <a:blip r:embed="rId3">
            <a:alphaModFix/>
          </a:blip>
          <a:stretch>
            <a:fillRect/>
          </a:stretch>
        </p:blipFill>
        <p:spPr>
          <a:xfrm>
            <a:off x="2062163" y="2402800"/>
            <a:ext cx="5019675" cy="1285875"/>
          </a:xfrm>
          <a:prstGeom prst="rect">
            <a:avLst/>
          </a:prstGeom>
          <a:noFill/>
          <a:ln>
            <a:noFill/>
          </a:ln>
        </p:spPr>
      </p:pic>
      <p:sp>
        <p:nvSpPr>
          <p:cNvPr id="203" name="Google Shape;203;p25"/>
          <p:cNvSpPr txBox="1"/>
          <p:nvPr/>
        </p:nvSpPr>
        <p:spPr>
          <a:xfrm>
            <a:off x="1995500" y="3949875"/>
            <a:ext cx="2801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Imputación mediante el valor promedio de la columna. Aplicado sobre la columna </a:t>
            </a:r>
            <a:r>
              <a:rPr b="1" lang="en">
                <a:latin typeface="Lato"/>
                <a:ea typeface="Lato"/>
                <a:cs typeface="Lato"/>
                <a:sym typeface="Lato"/>
              </a:rPr>
              <a:t>bmi</a:t>
            </a:r>
            <a:r>
              <a:rPr lang="en">
                <a:latin typeface="Lato"/>
                <a:ea typeface="Lato"/>
                <a:cs typeface="Lato"/>
                <a:sym typeface="Lato"/>
              </a:rPr>
              <a:t>.</a:t>
            </a:r>
            <a:endParaRPr>
              <a:latin typeface="Lato"/>
              <a:ea typeface="Lato"/>
              <a:cs typeface="Lato"/>
              <a:sym typeface="Lato"/>
            </a:endParaRPr>
          </a:p>
        </p:txBody>
      </p:sp>
      <p:cxnSp>
        <p:nvCxnSpPr>
          <p:cNvPr id="204" name="Google Shape;204;p25"/>
          <p:cNvCxnSpPr/>
          <p:nvPr/>
        </p:nvCxnSpPr>
        <p:spPr>
          <a:xfrm rot="10800000">
            <a:off x="2950650" y="3582000"/>
            <a:ext cx="2100" cy="380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6"/>
          <p:cNvSpPr txBox="1"/>
          <p:nvPr>
            <p:ph type="title"/>
          </p:nvPr>
        </p:nvSpPr>
        <p:spPr>
          <a:xfrm>
            <a:off x="730000" y="1318650"/>
            <a:ext cx="2947800" cy="57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Preprocesamiento 2</a:t>
            </a:r>
            <a:endParaRPr sz="2000"/>
          </a:p>
          <a:p>
            <a:pPr indent="0" lvl="0" marL="0" rtl="0" algn="l">
              <a:spcBef>
                <a:spcPts val="0"/>
              </a:spcBef>
              <a:spcAft>
                <a:spcPts val="0"/>
              </a:spcAft>
              <a:buNone/>
            </a:pPr>
            <a:r>
              <a:t/>
            </a:r>
            <a:endParaRPr/>
          </a:p>
        </p:txBody>
      </p:sp>
      <p:sp>
        <p:nvSpPr>
          <p:cNvPr id="210" name="Google Shape;210;p26"/>
          <p:cNvSpPr txBox="1"/>
          <p:nvPr/>
        </p:nvSpPr>
        <p:spPr>
          <a:xfrm>
            <a:off x="9289800" y="345975"/>
            <a:ext cx="395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p>
        </p:txBody>
      </p:sp>
      <p:pic>
        <p:nvPicPr>
          <p:cNvPr id="211" name="Google Shape;211;p26"/>
          <p:cNvPicPr preferRelativeResize="0"/>
          <p:nvPr/>
        </p:nvPicPr>
        <p:blipFill>
          <a:blip r:embed="rId3">
            <a:alphaModFix/>
          </a:blip>
          <a:stretch>
            <a:fillRect/>
          </a:stretch>
        </p:blipFill>
        <p:spPr>
          <a:xfrm>
            <a:off x="814150" y="2032375"/>
            <a:ext cx="4610100" cy="2809875"/>
          </a:xfrm>
          <a:prstGeom prst="rect">
            <a:avLst/>
          </a:prstGeom>
          <a:noFill/>
          <a:ln>
            <a:noFill/>
          </a:ln>
        </p:spPr>
      </p:pic>
      <p:sp>
        <p:nvSpPr>
          <p:cNvPr id="212" name="Google Shape;212;p26"/>
          <p:cNvSpPr txBox="1"/>
          <p:nvPr/>
        </p:nvSpPr>
        <p:spPr>
          <a:xfrm>
            <a:off x="5710250" y="4026075"/>
            <a:ext cx="2801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Imputación mediante Regresión Lineal en todas las columnas con valores faltantes</a:t>
            </a:r>
            <a:endParaRPr>
              <a:latin typeface="Lato"/>
              <a:ea typeface="Lato"/>
              <a:cs typeface="Lato"/>
              <a:sym typeface="Lato"/>
            </a:endParaRPr>
          </a:p>
        </p:txBody>
      </p:sp>
      <p:cxnSp>
        <p:nvCxnSpPr>
          <p:cNvPr id="213" name="Google Shape;213;p26"/>
          <p:cNvCxnSpPr/>
          <p:nvPr/>
        </p:nvCxnSpPr>
        <p:spPr>
          <a:xfrm flipH="1">
            <a:off x="4379450" y="4441125"/>
            <a:ext cx="1330800" cy="1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txBox="1"/>
          <p:nvPr>
            <p:ph type="title"/>
          </p:nvPr>
        </p:nvSpPr>
        <p:spPr>
          <a:xfrm>
            <a:off x="730000" y="1318650"/>
            <a:ext cx="2947800" cy="57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Preprocesamiento 3</a:t>
            </a:r>
            <a:endParaRPr sz="2000"/>
          </a:p>
          <a:p>
            <a:pPr indent="0" lvl="0" marL="0" rtl="0" algn="l">
              <a:spcBef>
                <a:spcPts val="0"/>
              </a:spcBef>
              <a:spcAft>
                <a:spcPts val="0"/>
              </a:spcAft>
              <a:buNone/>
            </a:pPr>
            <a:r>
              <a:t/>
            </a:r>
            <a:endParaRPr/>
          </a:p>
        </p:txBody>
      </p:sp>
      <p:sp>
        <p:nvSpPr>
          <p:cNvPr id="219" name="Google Shape;219;p27"/>
          <p:cNvSpPr txBox="1"/>
          <p:nvPr/>
        </p:nvSpPr>
        <p:spPr>
          <a:xfrm>
            <a:off x="9289800" y="345975"/>
            <a:ext cx="395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p>
        </p:txBody>
      </p:sp>
      <p:pic>
        <p:nvPicPr>
          <p:cNvPr id="220" name="Google Shape;220;p27"/>
          <p:cNvPicPr preferRelativeResize="0"/>
          <p:nvPr/>
        </p:nvPicPr>
        <p:blipFill>
          <a:blip r:embed="rId3">
            <a:alphaModFix/>
          </a:blip>
          <a:stretch>
            <a:fillRect/>
          </a:stretch>
        </p:blipFill>
        <p:spPr>
          <a:xfrm>
            <a:off x="1876475" y="1894350"/>
            <a:ext cx="3806558" cy="2944350"/>
          </a:xfrm>
          <a:prstGeom prst="rect">
            <a:avLst/>
          </a:prstGeom>
          <a:noFill/>
          <a:ln>
            <a:noFill/>
          </a:ln>
        </p:spPr>
      </p:pic>
      <p:sp>
        <p:nvSpPr>
          <p:cNvPr id="221" name="Google Shape;221;p27"/>
          <p:cNvSpPr txBox="1"/>
          <p:nvPr/>
        </p:nvSpPr>
        <p:spPr>
          <a:xfrm>
            <a:off x="6077375" y="3078975"/>
            <a:ext cx="2801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Imputación mediante </a:t>
            </a:r>
            <a:r>
              <a:rPr lang="en">
                <a:latin typeface="Lato"/>
                <a:ea typeface="Lato"/>
                <a:cs typeface="Lato"/>
                <a:sym typeface="Lato"/>
              </a:rPr>
              <a:t>Árbol de Decisión sobre la columna </a:t>
            </a:r>
            <a:r>
              <a:rPr b="1" lang="en">
                <a:latin typeface="Lato"/>
                <a:ea typeface="Lato"/>
                <a:cs typeface="Lato"/>
                <a:sym typeface="Lato"/>
              </a:rPr>
              <a:t>smoking_status</a:t>
            </a:r>
            <a:endParaRPr b="1">
              <a:latin typeface="Lato"/>
              <a:ea typeface="Lato"/>
              <a:cs typeface="Lato"/>
              <a:sym typeface="Lato"/>
            </a:endParaRPr>
          </a:p>
        </p:txBody>
      </p:sp>
      <p:sp>
        <p:nvSpPr>
          <p:cNvPr id="222" name="Google Shape;222;p27"/>
          <p:cNvSpPr txBox="1"/>
          <p:nvPr/>
        </p:nvSpPr>
        <p:spPr>
          <a:xfrm>
            <a:off x="6077375" y="2171550"/>
            <a:ext cx="2801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Imputación mediante Regresión Lineal sobre la columna </a:t>
            </a:r>
            <a:r>
              <a:rPr b="1" lang="en">
                <a:latin typeface="Lato"/>
                <a:ea typeface="Lato"/>
                <a:cs typeface="Lato"/>
                <a:sym typeface="Lato"/>
              </a:rPr>
              <a:t>bmi</a:t>
            </a:r>
            <a:endParaRPr b="1">
              <a:latin typeface="Lato"/>
              <a:ea typeface="Lato"/>
              <a:cs typeface="Lato"/>
              <a:sym typeface="Lato"/>
            </a:endParaRPr>
          </a:p>
        </p:txBody>
      </p:sp>
      <p:cxnSp>
        <p:nvCxnSpPr>
          <p:cNvPr id="223" name="Google Shape;223;p27"/>
          <p:cNvCxnSpPr/>
          <p:nvPr/>
        </p:nvCxnSpPr>
        <p:spPr>
          <a:xfrm flipH="1">
            <a:off x="4712825" y="2386025"/>
            <a:ext cx="1330800" cy="1200"/>
          </a:xfrm>
          <a:prstGeom prst="straightConnector1">
            <a:avLst/>
          </a:prstGeom>
          <a:noFill/>
          <a:ln cap="flat" cmpd="sng" w="9525">
            <a:solidFill>
              <a:schemeClr val="dk2"/>
            </a:solidFill>
            <a:prstDash val="solid"/>
            <a:round/>
            <a:headEnd len="med" w="med" type="none"/>
            <a:tailEnd len="med" w="med" type="triangle"/>
          </a:ln>
        </p:spPr>
      </p:cxnSp>
      <p:cxnSp>
        <p:nvCxnSpPr>
          <p:cNvPr id="224" name="Google Shape;224;p27"/>
          <p:cNvCxnSpPr/>
          <p:nvPr/>
        </p:nvCxnSpPr>
        <p:spPr>
          <a:xfrm rot="10800000">
            <a:off x="4922375" y="3270050"/>
            <a:ext cx="1292700" cy="1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8"/>
          <p:cNvSpPr txBox="1"/>
          <p:nvPr>
            <p:ph type="title"/>
          </p:nvPr>
        </p:nvSpPr>
        <p:spPr>
          <a:xfrm>
            <a:off x="730000" y="1318650"/>
            <a:ext cx="29457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Métrica</a:t>
            </a:r>
            <a:endParaRPr sz="2400"/>
          </a:p>
        </p:txBody>
      </p:sp>
      <p:sp>
        <p:nvSpPr>
          <p:cNvPr id="230" name="Google Shape;230;p28"/>
          <p:cNvSpPr txBox="1"/>
          <p:nvPr/>
        </p:nvSpPr>
        <p:spPr>
          <a:xfrm>
            <a:off x="730000" y="1863751"/>
            <a:ext cx="2448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434343"/>
                </a:solidFill>
                <a:latin typeface="Lato"/>
                <a:ea typeface="Lato"/>
                <a:cs typeface="Lato"/>
                <a:sym typeface="Lato"/>
              </a:rPr>
              <a:t>Fórmula</a:t>
            </a:r>
            <a:r>
              <a:rPr lang="en" sz="1700">
                <a:solidFill>
                  <a:srgbClr val="434343"/>
                </a:solidFill>
                <a:latin typeface="Lato"/>
                <a:ea typeface="Lato"/>
                <a:cs typeface="Lato"/>
                <a:sym typeface="Lato"/>
              </a:rPr>
              <a:t> original propuesta</a:t>
            </a:r>
            <a:endParaRPr sz="1700">
              <a:solidFill>
                <a:srgbClr val="434343"/>
              </a:solidFill>
              <a:latin typeface="Lato"/>
              <a:ea typeface="Lato"/>
              <a:cs typeface="Lato"/>
              <a:sym typeface="Lato"/>
            </a:endParaRPr>
          </a:p>
        </p:txBody>
      </p:sp>
      <p:pic>
        <p:nvPicPr>
          <p:cNvPr id="231" name="Google Shape;231;p28"/>
          <p:cNvPicPr preferRelativeResize="0"/>
          <p:nvPr/>
        </p:nvPicPr>
        <p:blipFill rotWithShape="1">
          <a:blip r:embed="rId3">
            <a:alphaModFix/>
          </a:blip>
          <a:srcRect b="8084" l="1814" r="4147" t="17544"/>
          <a:stretch/>
        </p:blipFill>
        <p:spPr>
          <a:xfrm>
            <a:off x="4193275" y="1552224"/>
            <a:ext cx="4412250" cy="1220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txBox="1"/>
          <p:nvPr>
            <p:ph type="title"/>
          </p:nvPr>
        </p:nvSpPr>
        <p:spPr>
          <a:xfrm>
            <a:off x="730000" y="1318650"/>
            <a:ext cx="29457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Métrica</a:t>
            </a:r>
            <a:endParaRPr sz="2400"/>
          </a:p>
        </p:txBody>
      </p:sp>
      <p:sp>
        <p:nvSpPr>
          <p:cNvPr id="237" name="Google Shape;237;p29"/>
          <p:cNvSpPr txBox="1"/>
          <p:nvPr/>
        </p:nvSpPr>
        <p:spPr>
          <a:xfrm>
            <a:off x="730000" y="1900850"/>
            <a:ext cx="27966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595959"/>
                </a:solidFill>
                <a:latin typeface="Lato"/>
                <a:ea typeface="Lato"/>
                <a:cs typeface="Lato"/>
                <a:sym typeface="Lato"/>
              </a:rPr>
              <a:t>Y… </a:t>
            </a:r>
            <a:r>
              <a:rPr lang="en" sz="1700">
                <a:solidFill>
                  <a:srgbClr val="595959"/>
                </a:solidFill>
                <a:latin typeface="Lato"/>
                <a:ea typeface="Lato"/>
                <a:cs typeface="Lato"/>
                <a:sym typeface="Lato"/>
              </a:rPr>
              <a:t>¿Cómo</a:t>
            </a:r>
            <a:r>
              <a:rPr lang="en" sz="1700">
                <a:solidFill>
                  <a:srgbClr val="595959"/>
                </a:solidFill>
                <a:latin typeface="Lato"/>
                <a:ea typeface="Lato"/>
                <a:cs typeface="Lato"/>
                <a:sym typeface="Lato"/>
              </a:rPr>
              <a:t> </a:t>
            </a:r>
            <a:r>
              <a:rPr lang="en" sz="1700">
                <a:solidFill>
                  <a:srgbClr val="595959"/>
                </a:solidFill>
                <a:latin typeface="Lato"/>
                <a:ea typeface="Lato"/>
                <a:cs typeface="Lato"/>
                <a:sym typeface="Lato"/>
              </a:rPr>
              <a:t>elijo</a:t>
            </a:r>
            <a:r>
              <a:rPr lang="en" sz="1700">
                <a:solidFill>
                  <a:srgbClr val="595959"/>
                </a:solidFill>
                <a:latin typeface="Lato"/>
                <a:ea typeface="Lato"/>
                <a:cs typeface="Lato"/>
                <a:sym typeface="Lato"/>
              </a:rPr>
              <a:t> al K?  </a:t>
            </a:r>
            <a:r>
              <a:rPr lang="en" sz="1700">
                <a:solidFill>
                  <a:srgbClr val="595959"/>
                </a:solidFill>
                <a:latin typeface="Lato"/>
                <a:ea typeface="Lato"/>
                <a:cs typeface="Lato"/>
                <a:sym typeface="Lato"/>
              </a:rPr>
              <a:t>¿Con</a:t>
            </a:r>
            <a:r>
              <a:rPr lang="en" sz="1700">
                <a:solidFill>
                  <a:srgbClr val="595959"/>
                </a:solidFill>
                <a:latin typeface="Lato"/>
                <a:ea typeface="Lato"/>
                <a:cs typeface="Lato"/>
                <a:sym typeface="Lato"/>
              </a:rPr>
              <a:t> </a:t>
            </a:r>
            <a:r>
              <a:rPr lang="en" sz="1700">
                <a:solidFill>
                  <a:srgbClr val="595959"/>
                </a:solidFill>
                <a:latin typeface="Lato"/>
                <a:ea typeface="Lato"/>
                <a:cs typeface="Lato"/>
                <a:sym typeface="Lato"/>
              </a:rPr>
              <a:t>qué</a:t>
            </a:r>
            <a:r>
              <a:rPr lang="en" sz="1700">
                <a:solidFill>
                  <a:srgbClr val="595959"/>
                </a:solidFill>
                <a:latin typeface="Lato"/>
                <a:ea typeface="Lato"/>
                <a:cs typeface="Lato"/>
                <a:sym typeface="Lato"/>
              </a:rPr>
              <a:t> </a:t>
            </a:r>
            <a:r>
              <a:rPr lang="en" sz="1700">
                <a:solidFill>
                  <a:srgbClr val="595959"/>
                </a:solidFill>
                <a:latin typeface="Lato"/>
                <a:ea typeface="Lato"/>
                <a:cs typeface="Lato"/>
                <a:sym typeface="Lato"/>
              </a:rPr>
              <a:t>criterio</a:t>
            </a:r>
            <a:r>
              <a:rPr lang="en" sz="1700">
                <a:solidFill>
                  <a:srgbClr val="595959"/>
                </a:solidFill>
                <a:latin typeface="Lato"/>
                <a:ea typeface="Lato"/>
                <a:cs typeface="Lato"/>
                <a:sym typeface="Lato"/>
              </a:rPr>
              <a:t>? </a:t>
            </a:r>
            <a:endParaRPr sz="1700">
              <a:solidFill>
                <a:srgbClr val="595959"/>
              </a:solidFill>
              <a:latin typeface="Lato"/>
              <a:ea typeface="Lato"/>
              <a:cs typeface="Lato"/>
              <a:sym typeface="Lato"/>
            </a:endParaRPr>
          </a:p>
          <a:p>
            <a:pPr indent="0" lvl="0" marL="0" rtl="0" algn="l">
              <a:spcBef>
                <a:spcPts val="0"/>
              </a:spcBef>
              <a:spcAft>
                <a:spcPts val="0"/>
              </a:spcAft>
              <a:buNone/>
            </a:pPr>
            <a:r>
              <a:t/>
            </a:r>
            <a:endParaRPr sz="1700">
              <a:solidFill>
                <a:srgbClr val="595959"/>
              </a:solidFill>
              <a:latin typeface="Lato"/>
              <a:ea typeface="Lato"/>
              <a:cs typeface="Lato"/>
              <a:sym typeface="Lato"/>
            </a:endParaRPr>
          </a:p>
          <a:p>
            <a:pPr indent="0" lvl="0" marL="0" rtl="0" algn="l">
              <a:spcBef>
                <a:spcPts val="0"/>
              </a:spcBef>
              <a:spcAft>
                <a:spcPts val="0"/>
              </a:spcAft>
              <a:buNone/>
            </a:pPr>
            <a:r>
              <a:rPr lang="en" sz="1700">
                <a:solidFill>
                  <a:srgbClr val="595959"/>
                </a:solidFill>
                <a:latin typeface="Lato"/>
                <a:ea typeface="Lato"/>
                <a:cs typeface="Lato"/>
                <a:sym typeface="Lato"/>
              </a:rPr>
              <a:t>Porque </a:t>
            </a:r>
            <a:r>
              <a:rPr lang="en" sz="1700">
                <a:solidFill>
                  <a:srgbClr val="595959"/>
                </a:solidFill>
                <a:latin typeface="Lato"/>
                <a:ea typeface="Lato"/>
                <a:cs typeface="Lato"/>
                <a:sym typeface="Lato"/>
              </a:rPr>
              <a:t>debería</a:t>
            </a:r>
            <a:r>
              <a:rPr lang="en" sz="1700">
                <a:solidFill>
                  <a:srgbClr val="595959"/>
                </a:solidFill>
                <a:latin typeface="Lato"/>
                <a:ea typeface="Lato"/>
                <a:cs typeface="Lato"/>
                <a:sym typeface="Lato"/>
              </a:rPr>
              <a:t> estar fijo para poder evaluar a mi sistema.</a:t>
            </a:r>
            <a:endParaRPr sz="1700">
              <a:solidFill>
                <a:srgbClr val="595959"/>
              </a:solidFill>
              <a:latin typeface="Lato"/>
              <a:ea typeface="Lato"/>
              <a:cs typeface="Lato"/>
              <a:sym typeface="Lato"/>
            </a:endParaRPr>
          </a:p>
        </p:txBody>
      </p:sp>
      <p:pic>
        <p:nvPicPr>
          <p:cNvPr id="238" name="Google Shape;238;p29"/>
          <p:cNvPicPr preferRelativeResize="0"/>
          <p:nvPr/>
        </p:nvPicPr>
        <p:blipFill>
          <a:blip r:embed="rId3">
            <a:alphaModFix/>
          </a:blip>
          <a:stretch>
            <a:fillRect/>
          </a:stretch>
        </p:blipFill>
        <p:spPr>
          <a:xfrm>
            <a:off x="7265025" y="3394125"/>
            <a:ext cx="1550775" cy="1687201"/>
          </a:xfrm>
          <a:prstGeom prst="rect">
            <a:avLst/>
          </a:prstGeom>
          <a:noFill/>
          <a:ln>
            <a:noFill/>
          </a:ln>
        </p:spPr>
      </p:pic>
      <p:pic>
        <p:nvPicPr>
          <p:cNvPr id="239" name="Google Shape;239;p29"/>
          <p:cNvPicPr preferRelativeResize="0"/>
          <p:nvPr/>
        </p:nvPicPr>
        <p:blipFill rotWithShape="1">
          <a:blip r:embed="rId4">
            <a:alphaModFix/>
          </a:blip>
          <a:srcRect b="0" l="58959" r="0" t="50000"/>
          <a:stretch/>
        </p:blipFill>
        <p:spPr>
          <a:xfrm>
            <a:off x="6612575" y="3020062"/>
            <a:ext cx="2531424" cy="2123439"/>
          </a:xfrm>
          <a:prstGeom prst="rect">
            <a:avLst/>
          </a:prstGeom>
          <a:noFill/>
          <a:ln>
            <a:noFill/>
          </a:ln>
        </p:spPr>
      </p:pic>
      <p:pic>
        <p:nvPicPr>
          <p:cNvPr id="240" name="Google Shape;240;p29"/>
          <p:cNvPicPr preferRelativeResize="0"/>
          <p:nvPr/>
        </p:nvPicPr>
        <p:blipFill rotWithShape="1">
          <a:blip r:embed="rId5">
            <a:alphaModFix/>
          </a:blip>
          <a:srcRect b="8084" l="1814" r="4147" t="17544"/>
          <a:stretch/>
        </p:blipFill>
        <p:spPr>
          <a:xfrm>
            <a:off x="4193275" y="1552224"/>
            <a:ext cx="4412250" cy="1220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0"/>
          <p:cNvSpPr txBox="1"/>
          <p:nvPr>
            <p:ph type="title"/>
          </p:nvPr>
        </p:nvSpPr>
        <p:spPr>
          <a:xfrm>
            <a:off x="730000" y="1318650"/>
            <a:ext cx="29457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Métrica</a:t>
            </a:r>
            <a:endParaRPr sz="2400"/>
          </a:p>
        </p:txBody>
      </p:sp>
      <p:sp>
        <p:nvSpPr>
          <p:cNvPr id="246" name="Google Shape;246;p30"/>
          <p:cNvSpPr txBox="1"/>
          <p:nvPr/>
        </p:nvSpPr>
        <p:spPr>
          <a:xfrm>
            <a:off x="730000" y="2000888"/>
            <a:ext cx="2852400" cy="156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rgbClr val="434343"/>
                </a:solidFill>
                <a:latin typeface="Lato"/>
                <a:ea typeface="Lato"/>
                <a:cs typeface="Lato"/>
                <a:sym typeface="Lato"/>
              </a:rPr>
              <a:t>La </a:t>
            </a:r>
            <a:r>
              <a:rPr lang="en" sz="1600">
                <a:solidFill>
                  <a:srgbClr val="434343"/>
                </a:solidFill>
                <a:latin typeface="Lato"/>
                <a:ea typeface="Lato"/>
                <a:cs typeface="Lato"/>
                <a:sym typeface="Lato"/>
              </a:rPr>
              <a:t>métrica finalmente</a:t>
            </a:r>
            <a:r>
              <a:rPr lang="en" sz="1600">
                <a:solidFill>
                  <a:srgbClr val="434343"/>
                </a:solidFill>
                <a:latin typeface="Lato"/>
                <a:ea typeface="Lato"/>
                <a:cs typeface="Lato"/>
                <a:sym typeface="Lato"/>
              </a:rPr>
              <a:t> elegida para poder determinar </a:t>
            </a:r>
            <a:r>
              <a:rPr lang="en" sz="1600">
                <a:solidFill>
                  <a:srgbClr val="434343"/>
                </a:solidFill>
                <a:latin typeface="Lato"/>
                <a:ea typeface="Lato"/>
                <a:cs typeface="Lato"/>
                <a:sym typeface="Lato"/>
              </a:rPr>
              <a:t>cuán</a:t>
            </a:r>
            <a:r>
              <a:rPr lang="en" sz="1600">
                <a:solidFill>
                  <a:srgbClr val="434343"/>
                </a:solidFill>
                <a:latin typeface="Lato"/>
                <a:ea typeface="Lato"/>
                <a:cs typeface="Lato"/>
                <a:sym typeface="Lato"/>
              </a:rPr>
              <a:t> bueno es el modelo y calibrar las probabilidades fue la “Cross entropy / log loss”</a:t>
            </a:r>
            <a:endParaRPr sz="1600">
              <a:solidFill>
                <a:srgbClr val="434343"/>
              </a:solidFill>
              <a:latin typeface="Lato"/>
              <a:ea typeface="Lato"/>
              <a:cs typeface="Lato"/>
              <a:sym typeface="Lato"/>
            </a:endParaRPr>
          </a:p>
        </p:txBody>
      </p:sp>
      <p:pic>
        <p:nvPicPr>
          <p:cNvPr id="247" name="Google Shape;247;p30"/>
          <p:cNvPicPr preferRelativeResize="0"/>
          <p:nvPr/>
        </p:nvPicPr>
        <p:blipFill rotWithShape="1">
          <a:blip r:embed="rId3">
            <a:alphaModFix/>
          </a:blip>
          <a:srcRect b="31207" l="4419" r="5934" t="12247"/>
          <a:stretch/>
        </p:blipFill>
        <p:spPr>
          <a:xfrm>
            <a:off x="4014350" y="2431400"/>
            <a:ext cx="4564650" cy="702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1" name="Shape 251"/>
        <p:cNvGrpSpPr/>
        <p:nvPr/>
      </p:nvGrpSpPr>
      <p:grpSpPr>
        <a:xfrm>
          <a:off x="0" y="0"/>
          <a:ext cx="0" cy="0"/>
          <a:chOff x="0" y="0"/>
          <a:chExt cx="0" cy="0"/>
        </a:xfrm>
      </p:grpSpPr>
      <p:sp>
        <p:nvSpPr>
          <p:cNvPr id="252" name="Google Shape;252;p3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selection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Modelos candidatos</a:t>
            </a:r>
            <a:endParaRPr/>
          </a:p>
        </p:txBody>
      </p:sp>
      <p:sp>
        <p:nvSpPr>
          <p:cNvPr id="258" name="Google Shape;258;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85000" lnSpcReduction="20000"/>
          </a:bodyPr>
          <a:lstStyle/>
          <a:p>
            <a:pPr indent="-325755" lvl="0" marL="457200" rtl="0" algn="l">
              <a:lnSpc>
                <a:spcPct val="200000"/>
              </a:lnSpc>
              <a:spcBef>
                <a:spcPts val="0"/>
              </a:spcBef>
              <a:spcAft>
                <a:spcPts val="0"/>
              </a:spcAft>
              <a:buSzPct val="100000"/>
              <a:buChar char="●"/>
            </a:pPr>
            <a:r>
              <a:rPr lang="en" sz="1800"/>
              <a:t>Baseline</a:t>
            </a:r>
            <a:endParaRPr sz="1800"/>
          </a:p>
          <a:p>
            <a:pPr indent="-325755" lvl="0" marL="457200" rtl="0" algn="l">
              <a:lnSpc>
                <a:spcPct val="200000"/>
              </a:lnSpc>
              <a:spcBef>
                <a:spcPts val="0"/>
              </a:spcBef>
              <a:spcAft>
                <a:spcPts val="0"/>
              </a:spcAft>
              <a:buSzPct val="100000"/>
              <a:buChar char="●"/>
            </a:pPr>
            <a:r>
              <a:rPr lang="en" sz="1800"/>
              <a:t>Logistic Regression</a:t>
            </a:r>
            <a:endParaRPr sz="1800"/>
          </a:p>
          <a:p>
            <a:pPr indent="-325755" lvl="0" marL="457200" rtl="0" algn="l">
              <a:lnSpc>
                <a:spcPct val="200000"/>
              </a:lnSpc>
              <a:spcBef>
                <a:spcPts val="0"/>
              </a:spcBef>
              <a:spcAft>
                <a:spcPts val="0"/>
              </a:spcAft>
              <a:buSzPct val="100000"/>
              <a:buChar char="●"/>
            </a:pPr>
            <a:r>
              <a:rPr lang="en" sz="1800"/>
              <a:t>LightGBM</a:t>
            </a:r>
            <a:endParaRPr sz="1800"/>
          </a:p>
          <a:p>
            <a:pPr indent="-325755" lvl="0" marL="457200" rtl="0" algn="l">
              <a:lnSpc>
                <a:spcPct val="200000"/>
              </a:lnSpc>
              <a:spcBef>
                <a:spcPts val="0"/>
              </a:spcBef>
              <a:spcAft>
                <a:spcPts val="0"/>
              </a:spcAft>
              <a:buSzPct val="100000"/>
              <a:buChar char="●"/>
            </a:pPr>
            <a:r>
              <a:rPr lang="en" sz="1800"/>
              <a:t>XGBoost </a:t>
            </a:r>
            <a:endParaRPr sz="1800"/>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Baseline</a:t>
            </a:r>
            <a:endParaRPr/>
          </a:p>
        </p:txBody>
      </p:sp>
      <p:sp>
        <p:nvSpPr>
          <p:cNvPr id="264" name="Google Shape;264;p33"/>
          <p:cNvSpPr txBox="1"/>
          <p:nvPr/>
        </p:nvSpPr>
        <p:spPr>
          <a:xfrm>
            <a:off x="3425325" y="1453675"/>
            <a:ext cx="217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595959"/>
                </a:solidFill>
                <a:latin typeface="Lato"/>
                <a:ea typeface="Lato"/>
                <a:cs typeface="Lato"/>
                <a:sym typeface="Lato"/>
              </a:rPr>
              <a:t>Información</a:t>
            </a:r>
            <a:r>
              <a:rPr b="1" lang="en">
                <a:solidFill>
                  <a:srgbClr val="595959"/>
                </a:solidFill>
                <a:latin typeface="Lato"/>
                <a:ea typeface="Lato"/>
                <a:cs typeface="Lato"/>
                <a:sym typeface="Lato"/>
              </a:rPr>
              <a:t> de Train:</a:t>
            </a:r>
            <a:endParaRPr b="1">
              <a:solidFill>
                <a:srgbClr val="595959"/>
              </a:solidFill>
              <a:latin typeface="Lato"/>
              <a:ea typeface="Lato"/>
              <a:cs typeface="Lato"/>
              <a:sym typeface="Lato"/>
            </a:endParaRPr>
          </a:p>
        </p:txBody>
      </p:sp>
      <p:graphicFrame>
        <p:nvGraphicFramePr>
          <p:cNvPr id="265" name="Google Shape;265;p33"/>
          <p:cNvGraphicFramePr/>
          <p:nvPr/>
        </p:nvGraphicFramePr>
        <p:xfrm>
          <a:off x="1441088" y="1853863"/>
          <a:ext cx="3000000" cy="3000000"/>
        </p:xfrm>
        <a:graphic>
          <a:graphicData uri="http://schemas.openxmlformats.org/drawingml/2006/table">
            <a:tbl>
              <a:tblPr>
                <a:noFill/>
                <a:tableStyleId>{EC355809-2F36-420A-8DBE-18A33FF3926F}</a:tableStyleId>
              </a:tblPr>
              <a:tblGrid>
                <a:gridCol w="1839975"/>
                <a:gridCol w="1114625"/>
              </a:tblGrid>
              <a:tr h="335825">
                <a:tc>
                  <a:txBody>
                    <a:bodyPr/>
                    <a:lstStyle/>
                    <a:p>
                      <a:pPr indent="0" lvl="0" marL="0" rtl="0" algn="l">
                        <a:spcBef>
                          <a:spcPts val="0"/>
                        </a:spcBef>
                        <a:spcAft>
                          <a:spcPts val="0"/>
                        </a:spcAft>
                        <a:buNone/>
                      </a:pPr>
                      <a:r>
                        <a:t/>
                      </a:r>
                      <a:endParaRPr sz="1200"/>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b="1" lang="en" sz="1200"/>
                        <a:t>NO ACV</a:t>
                      </a:r>
                      <a:endParaRPr b="1" sz="1200"/>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solidFill>
                      <a:prstDash val="dot"/>
                      <a:round/>
                      <a:headEnd len="sm" w="sm" type="none"/>
                      <a:tailEnd len="sm" w="sm" type="none"/>
                    </a:lnB>
                  </a:tcPr>
                </a:tc>
              </a:tr>
              <a:tr h="335825">
                <a:tc>
                  <a:txBody>
                    <a:bodyPr/>
                    <a:lstStyle/>
                    <a:p>
                      <a:pPr indent="0" lvl="0" marL="0" rtl="0" algn="l">
                        <a:spcBef>
                          <a:spcPts val="0"/>
                        </a:spcBef>
                        <a:spcAft>
                          <a:spcPts val="0"/>
                        </a:spcAft>
                        <a:buNone/>
                      </a:pPr>
                      <a:r>
                        <a:rPr lang="en" sz="1200"/>
                        <a:t>Edad promedio</a:t>
                      </a:r>
                      <a:endParaRPr sz="1200"/>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rPr>
                        <a:t>34</a:t>
                      </a:r>
                      <a:endParaRPr sz="1200">
                        <a:solidFill>
                          <a:schemeClr val="dk1"/>
                        </a:solidFill>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695100">
                <a:tc>
                  <a:txBody>
                    <a:bodyPr/>
                    <a:lstStyle/>
                    <a:p>
                      <a:pPr indent="0" lvl="0" marL="0" rtl="0" algn="l">
                        <a:spcBef>
                          <a:spcPts val="0"/>
                        </a:spcBef>
                        <a:spcAft>
                          <a:spcPts val="0"/>
                        </a:spcAft>
                        <a:buNone/>
                      </a:pPr>
                      <a:r>
                        <a:rPr lang="en" sz="1200"/>
                        <a:t>Nivel de glucosa promedio</a:t>
                      </a:r>
                      <a:endParaRPr sz="1200"/>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rPr>
                        <a:t>0.4</a:t>
                      </a:r>
                      <a:endParaRPr sz="1200">
                        <a:solidFill>
                          <a:schemeClr val="dk1"/>
                        </a:solidFill>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516675">
                <a:tc>
                  <a:txBody>
                    <a:bodyPr/>
                    <a:lstStyle/>
                    <a:p>
                      <a:pPr indent="0" lvl="0" marL="0" rtl="0" algn="l">
                        <a:spcBef>
                          <a:spcPts val="0"/>
                        </a:spcBef>
                        <a:spcAft>
                          <a:spcPts val="0"/>
                        </a:spcAft>
                        <a:buNone/>
                      </a:pPr>
                      <a:r>
                        <a:rPr lang="en" sz="1200"/>
                        <a:t>Índice</a:t>
                      </a:r>
                      <a:r>
                        <a:rPr lang="en" sz="1200"/>
                        <a:t> de masa corporal promedio</a:t>
                      </a:r>
                      <a:endParaRPr sz="1200"/>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rPr>
                        <a:t>22</a:t>
                      </a:r>
                      <a:endParaRPr sz="1200">
                        <a:solidFill>
                          <a:schemeClr val="dk1"/>
                        </a:solidFill>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516675">
                <a:tc>
                  <a:txBody>
                    <a:bodyPr/>
                    <a:lstStyle/>
                    <a:p>
                      <a:pPr indent="0" lvl="0" marL="0" rtl="0" algn="l">
                        <a:spcBef>
                          <a:spcPts val="0"/>
                        </a:spcBef>
                        <a:spcAft>
                          <a:spcPts val="0"/>
                        </a:spcAft>
                        <a:buNone/>
                      </a:pPr>
                      <a:r>
                        <a:rPr lang="en" sz="1200"/>
                        <a:t>Enfermedades cardiacas promedio</a:t>
                      </a:r>
                      <a:endParaRPr sz="1200"/>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rPr>
                        <a:t>0.01</a:t>
                      </a:r>
                      <a:endParaRPr sz="1200">
                        <a:solidFill>
                          <a:schemeClr val="dk1"/>
                        </a:solidFill>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516675">
                <a:tc>
                  <a:txBody>
                    <a:bodyPr/>
                    <a:lstStyle/>
                    <a:p>
                      <a:pPr indent="0" lvl="0" marL="0" rtl="0" algn="l">
                        <a:spcBef>
                          <a:spcPts val="0"/>
                        </a:spcBef>
                        <a:spcAft>
                          <a:spcPts val="0"/>
                        </a:spcAft>
                        <a:buNone/>
                      </a:pPr>
                      <a:r>
                        <a:rPr lang="en" sz="1200"/>
                        <a:t>Hipertensión</a:t>
                      </a:r>
                      <a:r>
                        <a:rPr lang="en" sz="1200"/>
                        <a:t> promedio</a:t>
                      </a:r>
                      <a:endParaRPr sz="1200"/>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rPr>
                        <a:t>0.05</a:t>
                      </a:r>
                      <a:endParaRPr sz="1200">
                        <a:solidFill>
                          <a:schemeClr val="dk1"/>
                        </a:solidFill>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r>
            </a:tbl>
          </a:graphicData>
        </a:graphic>
      </p:graphicFrame>
      <p:graphicFrame>
        <p:nvGraphicFramePr>
          <p:cNvPr id="266" name="Google Shape;266;p33"/>
          <p:cNvGraphicFramePr/>
          <p:nvPr/>
        </p:nvGraphicFramePr>
        <p:xfrm>
          <a:off x="4649350" y="1853850"/>
          <a:ext cx="3000000" cy="3000000"/>
        </p:xfrm>
        <a:graphic>
          <a:graphicData uri="http://schemas.openxmlformats.org/drawingml/2006/table">
            <a:tbl>
              <a:tblPr>
                <a:noFill/>
                <a:tableStyleId>{EC355809-2F36-420A-8DBE-18A33FF3926F}</a:tableStyleId>
              </a:tblPr>
              <a:tblGrid>
                <a:gridCol w="1839975"/>
                <a:gridCol w="1114625"/>
              </a:tblGrid>
              <a:tr h="335825">
                <a:tc>
                  <a:txBody>
                    <a:bodyPr/>
                    <a:lstStyle/>
                    <a:p>
                      <a:pPr indent="0" lvl="0" marL="0" rtl="0" algn="l">
                        <a:spcBef>
                          <a:spcPts val="0"/>
                        </a:spcBef>
                        <a:spcAft>
                          <a:spcPts val="0"/>
                        </a:spcAft>
                        <a:buNone/>
                      </a:pPr>
                      <a:r>
                        <a:t/>
                      </a:r>
                      <a:endParaRPr sz="1200"/>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b="1" lang="en" sz="1200"/>
                        <a:t>ACV</a:t>
                      </a:r>
                      <a:endParaRPr b="1" sz="1200"/>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solidFill>
                      <a:prstDash val="dot"/>
                      <a:round/>
                      <a:headEnd len="sm" w="sm" type="none"/>
                      <a:tailEnd len="sm" w="sm" type="none"/>
                    </a:lnB>
                  </a:tcPr>
                </a:tc>
              </a:tr>
              <a:tr h="335825">
                <a:tc>
                  <a:txBody>
                    <a:bodyPr/>
                    <a:lstStyle/>
                    <a:p>
                      <a:pPr indent="0" lvl="0" marL="0" rtl="0" algn="l">
                        <a:spcBef>
                          <a:spcPts val="0"/>
                        </a:spcBef>
                        <a:spcAft>
                          <a:spcPts val="0"/>
                        </a:spcAft>
                        <a:buNone/>
                      </a:pPr>
                      <a:r>
                        <a:rPr lang="en" sz="1200"/>
                        <a:t>Edad promedio</a:t>
                      </a:r>
                      <a:endParaRPr sz="1200"/>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rPr>
                        <a:t>72</a:t>
                      </a:r>
                      <a:endParaRPr sz="1200">
                        <a:solidFill>
                          <a:schemeClr val="accent3"/>
                        </a:solidFill>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695100">
                <a:tc>
                  <a:txBody>
                    <a:bodyPr/>
                    <a:lstStyle/>
                    <a:p>
                      <a:pPr indent="0" lvl="0" marL="0" rtl="0" algn="l">
                        <a:spcBef>
                          <a:spcPts val="0"/>
                        </a:spcBef>
                        <a:spcAft>
                          <a:spcPts val="0"/>
                        </a:spcAft>
                        <a:buNone/>
                      </a:pPr>
                      <a:r>
                        <a:rPr lang="en" sz="1200"/>
                        <a:t>Nivel de glucosa promedio</a:t>
                      </a:r>
                      <a:endParaRPr sz="1200"/>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rPr>
                        <a:t>0.6</a:t>
                      </a:r>
                      <a:endParaRPr sz="1200">
                        <a:solidFill>
                          <a:schemeClr val="accent3"/>
                        </a:solidFill>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516675">
                <a:tc>
                  <a:txBody>
                    <a:bodyPr/>
                    <a:lstStyle/>
                    <a:p>
                      <a:pPr indent="0" lvl="0" marL="0" rtl="0" algn="l">
                        <a:spcBef>
                          <a:spcPts val="0"/>
                        </a:spcBef>
                        <a:spcAft>
                          <a:spcPts val="0"/>
                        </a:spcAft>
                        <a:buNone/>
                      </a:pPr>
                      <a:r>
                        <a:rPr lang="en" sz="1200"/>
                        <a:t>Índice de masa corporal promedio</a:t>
                      </a:r>
                      <a:endParaRPr sz="1200"/>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rPr>
                        <a:t>35</a:t>
                      </a:r>
                      <a:endParaRPr sz="1200">
                        <a:solidFill>
                          <a:schemeClr val="accent3"/>
                        </a:solidFill>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516675">
                <a:tc>
                  <a:txBody>
                    <a:bodyPr/>
                    <a:lstStyle/>
                    <a:p>
                      <a:pPr indent="0" lvl="0" marL="0" rtl="0" algn="l">
                        <a:spcBef>
                          <a:spcPts val="0"/>
                        </a:spcBef>
                        <a:spcAft>
                          <a:spcPts val="0"/>
                        </a:spcAft>
                        <a:buNone/>
                      </a:pPr>
                      <a:r>
                        <a:rPr lang="en" sz="1200"/>
                        <a:t>Enfermedades cardiacas promedio</a:t>
                      </a:r>
                      <a:endParaRPr sz="1200"/>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rPr>
                        <a:t>0.23</a:t>
                      </a:r>
                      <a:endParaRPr sz="1200">
                        <a:solidFill>
                          <a:schemeClr val="accent3"/>
                        </a:solidFill>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516675">
                <a:tc>
                  <a:txBody>
                    <a:bodyPr/>
                    <a:lstStyle/>
                    <a:p>
                      <a:pPr indent="0" lvl="0" marL="0" rtl="0" algn="l">
                        <a:spcBef>
                          <a:spcPts val="0"/>
                        </a:spcBef>
                        <a:spcAft>
                          <a:spcPts val="0"/>
                        </a:spcAft>
                        <a:buNone/>
                      </a:pPr>
                      <a:r>
                        <a:rPr lang="en" sz="1200"/>
                        <a:t>Hipertensión promedio</a:t>
                      </a:r>
                      <a:endParaRPr sz="1200"/>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rPr>
                        <a:t>0.14</a:t>
                      </a:r>
                      <a:endParaRPr sz="1200">
                        <a:solidFill>
                          <a:schemeClr val="accent3"/>
                        </a:solidFill>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16"/>
          <p:cNvPicPr preferRelativeResize="0"/>
          <p:nvPr/>
        </p:nvPicPr>
        <p:blipFill rotWithShape="1">
          <a:blip r:embed="rId3">
            <a:alphaModFix/>
          </a:blip>
          <a:srcRect b="5303" l="0" r="0" t="0"/>
          <a:stretch/>
        </p:blipFill>
        <p:spPr>
          <a:xfrm>
            <a:off x="0" y="1636900"/>
            <a:ext cx="5191124" cy="3506601"/>
          </a:xfrm>
          <a:prstGeom prst="rect">
            <a:avLst/>
          </a:prstGeom>
          <a:noFill/>
          <a:ln>
            <a:noFill/>
          </a:ln>
        </p:spPr>
      </p:pic>
      <p:sp>
        <p:nvSpPr>
          <p:cNvPr id="120" name="Google Shape;120;p16"/>
          <p:cNvSpPr txBox="1"/>
          <p:nvPr>
            <p:ph idx="2" type="body"/>
          </p:nvPr>
        </p:nvSpPr>
        <p:spPr>
          <a:xfrm>
            <a:off x="5174225" y="1352625"/>
            <a:ext cx="3665700" cy="3025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sz="1600">
                <a:solidFill>
                  <a:srgbClr val="434343"/>
                </a:solidFill>
              </a:rPr>
              <a:t>800.000 personas por año tienen un ACV de los cuales 140.000 mueren y muchos </a:t>
            </a:r>
            <a:r>
              <a:rPr b="1" lang="en" sz="1600">
                <a:solidFill>
                  <a:srgbClr val="434343"/>
                </a:solidFill>
              </a:rPr>
              <a:t>sobrevivientes quedan con discapacidades.</a:t>
            </a:r>
            <a:r>
              <a:rPr b="1" lang="en" sz="1600">
                <a:solidFill>
                  <a:srgbClr val="434343"/>
                </a:solidFill>
              </a:rPr>
              <a:t> </a:t>
            </a:r>
            <a:endParaRPr b="1" sz="1600">
              <a:solidFill>
                <a:srgbClr val="434343"/>
              </a:solidFill>
            </a:endParaRPr>
          </a:p>
          <a:p>
            <a:pPr indent="0" lvl="0" marL="0" rtl="0" algn="just">
              <a:spcBef>
                <a:spcPts val="1000"/>
              </a:spcBef>
              <a:spcAft>
                <a:spcPts val="0"/>
              </a:spcAft>
              <a:buNone/>
            </a:pPr>
            <a:r>
              <a:t/>
            </a:r>
            <a:endParaRPr b="1" sz="1600">
              <a:solidFill>
                <a:srgbClr val="434343"/>
              </a:solidFill>
            </a:endParaRPr>
          </a:p>
          <a:p>
            <a:pPr indent="-323850" lvl="0" marL="457200" rtl="0" algn="l">
              <a:lnSpc>
                <a:spcPct val="115000"/>
              </a:lnSpc>
              <a:spcBef>
                <a:spcPts val="1000"/>
              </a:spcBef>
              <a:spcAft>
                <a:spcPts val="0"/>
              </a:spcAft>
              <a:buClr>
                <a:srgbClr val="000000"/>
              </a:buClr>
              <a:buSzPts val="1500"/>
              <a:buChar char="-"/>
            </a:pPr>
            <a:r>
              <a:rPr lang="en" sz="1500">
                <a:solidFill>
                  <a:srgbClr val="000000"/>
                </a:solidFill>
              </a:rPr>
              <a:t>¿Cómo podemos prevenir el ACV?</a:t>
            </a:r>
            <a:endParaRPr sz="1500">
              <a:solidFill>
                <a:srgbClr val="000000"/>
              </a:solidFill>
            </a:endParaRPr>
          </a:p>
          <a:p>
            <a:pPr indent="-323850" lvl="0" marL="457200" rtl="0" algn="l">
              <a:lnSpc>
                <a:spcPct val="115000"/>
              </a:lnSpc>
              <a:spcBef>
                <a:spcPts val="0"/>
              </a:spcBef>
              <a:spcAft>
                <a:spcPts val="0"/>
              </a:spcAft>
              <a:buClr>
                <a:srgbClr val="000000"/>
              </a:buClr>
              <a:buSzPts val="1500"/>
              <a:buChar char="-"/>
            </a:pPr>
            <a:r>
              <a:rPr lang="en" sz="1500">
                <a:solidFill>
                  <a:srgbClr val="000000"/>
                </a:solidFill>
              </a:rPr>
              <a:t>¿Cómo detectamos el ACV ?</a:t>
            </a:r>
            <a:endParaRPr sz="1500">
              <a:solidFill>
                <a:srgbClr val="000000"/>
              </a:solidFill>
            </a:endParaRPr>
          </a:p>
        </p:txBody>
      </p:sp>
      <p:sp>
        <p:nvSpPr>
          <p:cNvPr id="121" name="Google Shape;121;p16"/>
          <p:cNvSpPr txBox="1"/>
          <p:nvPr/>
        </p:nvSpPr>
        <p:spPr>
          <a:xfrm>
            <a:off x="1400850" y="474025"/>
            <a:ext cx="4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22" name="Google Shape;122;p16"/>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El Problema</a:t>
            </a:r>
            <a:endParaRPr sz="30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4"/>
          <p:cNvSpPr txBox="1"/>
          <p:nvPr>
            <p:ph type="title"/>
          </p:nvPr>
        </p:nvSpPr>
        <p:spPr>
          <a:xfrm>
            <a:off x="7276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Baseline</a:t>
            </a:r>
            <a:endParaRPr/>
          </a:p>
        </p:txBody>
      </p:sp>
      <p:sp>
        <p:nvSpPr>
          <p:cNvPr id="272" name="Google Shape;272;p34"/>
          <p:cNvSpPr txBox="1"/>
          <p:nvPr/>
        </p:nvSpPr>
        <p:spPr>
          <a:xfrm>
            <a:off x="4843075" y="513425"/>
            <a:ext cx="217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Lato"/>
              <a:ea typeface="Lato"/>
              <a:cs typeface="Lato"/>
              <a:sym typeface="Lato"/>
            </a:endParaRPr>
          </a:p>
        </p:txBody>
      </p:sp>
      <p:graphicFrame>
        <p:nvGraphicFramePr>
          <p:cNvPr id="273" name="Google Shape;273;p34"/>
          <p:cNvGraphicFramePr/>
          <p:nvPr/>
        </p:nvGraphicFramePr>
        <p:xfrm>
          <a:off x="949050" y="1804395"/>
          <a:ext cx="3000000" cy="3000000"/>
        </p:xfrm>
        <a:graphic>
          <a:graphicData uri="http://schemas.openxmlformats.org/drawingml/2006/table">
            <a:tbl>
              <a:tblPr>
                <a:noFill/>
                <a:tableStyleId>{EC355809-2F36-420A-8DBE-18A33FF3926F}</a:tableStyleId>
              </a:tblPr>
              <a:tblGrid>
                <a:gridCol w="1517150"/>
                <a:gridCol w="1276050"/>
              </a:tblGrid>
              <a:tr h="520750">
                <a:tc>
                  <a:txBody>
                    <a:bodyPr/>
                    <a:lstStyle/>
                    <a:p>
                      <a:pPr indent="0" lvl="0" marL="0" rtl="0" algn="l">
                        <a:spcBef>
                          <a:spcPts val="0"/>
                        </a:spcBef>
                        <a:spcAft>
                          <a:spcPts val="0"/>
                        </a:spcAft>
                        <a:buNone/>
                      </a:pPr>
                      <a:r>
                        <a:t/>
                      </a:r>
                      <a:endParaRPr sz="1200"/>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b="1" lang="en" sz="1200"/>
                        <a:t>Nueva </a:t>
                      </a:r>
                      <a:r>
                        <a:rPr b="1" lang="en" sz="1200"/>
                        <a:t>observación</a:t>
                      </a:r>
                      <a:endParaRPr b="1" sz="1200"/>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solidFill>
                      <a:prstDash val="dot"/>
                      <a:round/>
                      <a:headEnd len="sm" w="sm" type="none"/>
                      <a:tailEnd len="sm" w="sm" type="none"/>
                    </a:lnB>
                  </a:tcPr>
                </a:tc>
              </a:tr>
              <a:tr h="338475">
                <a:tc>
                  <a:txBody>
                    <a:bodyPr/>
                    <a:lstStyle/>
                    <a:p>
                      <a:pPr indent="0" lvl="0" marL="0" rtl="0" algn="l">
                        <a:spcBef>
                          <a:spcPts val="0"/>
                        </a:spcBef>
                        <a:spcAft>
                          <a:spcPts val="0"/>
                        </a:spcAft>
                        <a:buNone/>
                      </a:pPr>
                      <a:r>
                        <a:rPr lang="en" sz="1200"/>
                        <a:t>Edad</a:t>
                      </a:r>
                      <a:endParaRPr sz="1200"/>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200">
                          <a:solidFill>
                            <a:srgbClr val="1A9988"/>
                          </a:solidFill>
                        </a:rPr>
                        <a:t>40</a:t>
                      </a:r>
                      <a:endParaRPr sz="1200">
                        <a:solidFill>
                          <a:srgbClr val="1A9988"/>
                        </a:solidFill>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593825">
                <a:tc>
                  <a:txBody>
                    <a:bodyPr/>
                    <a:lstStyle/>
                    <a:p>
                      <a:pPr indent="0" lvl="0" marL="0" rtl="0" algn="l">
                        <a:spcBef>
                          <a:spcPts val="0"/>
                        </a:spcBef>
                        <a:spcAft>
                          <a:spcPts val="0"/>
                        </a:spcAft>
                        <a:buNone/>
                      </a:pPr>
                      <a:r>
                        <a:rPr lang="en" sz="1200"/>
                        <a:t>Nivel de glucosa</a:t>
                      </a:r>
                      <a:endParaRPr sz="1200"/>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rPr>
                        <a:t>0.51</a:t>
                      </a:r>
                      <a:endParaRPr sz="1200">
                        <a:solidFill>
                          <a:schemeClr val="accent3"/>
                        </a:solidFill>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520750">
                <a:tc>
                  <a:txBody>
                    <a:bodyPr/>
                    <a:lstStyle/>
                    <a:p>
                      <a:pPr indent="0" lvl="0" marL="0" rtl="0" algn="l">
                        <a:spcBef>
                          <a:spcPts val="0"/>
                        </a:spcBef>
                        <a:spcAft>
                          <a:spcPts val="0"/>
                        </a:spcAft>
                        <a:buNone/>
                      </a:pPr>
                      <a:r>
                        <a:rPr lang="en" sz="1200"/>
                        <a:t>Índice de masa corporal</a:t>
                      </a:r>
                      <a:endParaRPr sz="1200"/>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rPr>
                        <a:t>30</a:t>
                      </a:r>
                      <a:endParaRPr sz="1200">
                        <a:solidFill>
                          <a:schemeClr val="accent3"/>
                        </a:solidFill>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520750">
                <a:tc>
                  <a:txBody>
                    <a:bodyPr/>
                    <a:lstStyle/>
                    <a:p>
                      <a:pPr indent="0" lvl="0" marL="0" rtl="0" algn="l">
                        <a:spcBef>
                          <a:spcPts val="0"/>
                        </a:spcBef>
                        <a:spcAft>
                          <a:spcPts val="0"/>
                        </a:spcAft>
                        <a:buNone/>
                      </a:pPr>
                      <a:r>
                        <a:rPr lang="en" sz="1200"/>
                        <a:t>Enfermedades cardiacas</a:t>
                      </a:r>
                      <a:endParaRPr sz="1200"/>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rPr>
                        <a:t>0</a:t>
                      </a:r>
                      <a:endParaRPr sz="1200">
                        <a:solidFill>
                          <a:schemeClr val="dk1"/>
                        </a:solidFill>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441400">
                <a:tc>
                  <a:txBody>
                    <a:bodyPr/>
                    <a:lstStyle/>
                    <a:p>
                      <a:pPr indent="0" lvl="0" marL="0" rtl="0" algn="l">
                        <a:spcBef>
                          <a:spcPts val="0"/>
                        </a:spcBef>
                        <a:spcAft>
                          <a:spcPts val="0"/>
                        </a:spcAft>
                        <a:buNone/>
                      </a:pPr>
                      <a:r>
                        <a:rPr lang="en" sz="1200"/>
                        <a:t>Hipertensión</a:t>
                      </a:r>
                      <a:endParaRPr sz="1200"/>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rPr>
                        <a:t>1</a:t>
                      </a:r>
                      <a:endParaRPr sz="1200">
                        <a:solidFill>
                          <a:schemeClr val="accent3"/>
                        </a:solidFill>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r>
            </a:tbl>
          </a:graphicData>
        </a:graphic>
      </p:graphicFrame>
      <p:graphicFrame>
        <p:nvGraphicFramePr>
          <p:cNvPr id="274" name="Google Shape;274;p34"/>
          <p:cNvGraphicFramePr/>
          <p:nvPr/>
        </p:nvGraphicFramePr>
        <p:xfrm>
          <a:off x="4958475" y="1719275"/>
          <a:ext cx="3000000" cy="3000000"/>
        </p:xfrm>
        <a:graphic>
          <a:graphicData uri="http://schemas.openxmlformats.org/drawingml/2006/table">
            <a:tbl>
              <a:tblPr>
                <a:noFill/>
                <a:tableStyleId>{EC355809-2F36-420A-8DBE-18A33FF3926F}</a:tableStyleId>
              </a:tblPr>
              <a:tblGrid>
                <a:gridCol w="1502025"/>
                <a:gridCol w="1291175"/>
              </a:tblGrid>
              <a:tr h="589175">
                <a:tc>
                  <a:txBody>
                    <a:bodyPr/>
                    <a:lstStyle/>
                    <a:p>
                      <a:pPr indent="0" lvl="0" marL="0" rtl="0" algn="l">
                        <a:spcBef>
                          <a:spcPts val="0"/>
                        </a:spcBef>
                        <a:spcAft>
                          <a:spcPts val="0"/>
                        </a:spcAft>
                        <a:buNone/>
                      </a:pPr>
                      <a:r>
                        <a:t/>
                      </a:r>
                      <a:endParaRPr sz="1200"/>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b="1" lang="en" sz="1200"/>
                        <a:t>Puntaje</a:t>
                      </a:r>
                      <a:endParaRPr b="1" sz="1200"/>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solidFill>
                      <a:prstDash val="dot"/>
                      <a:round/>
                      <a:headEnd len="sm" w="sm" type="none"/>
                      <a:tailEnd len="sm" w="sm" type="none"/>
                    </a:lnB>
                  </a:tcPr>
                </a:tc>
              </a:tr>
              <a:tr h="354100">
                <a:tc>
                  <a:txBody>
                    <a:bodyPr/>
                    <a:lstStyle/>
                    <a:p>
                      <a:pPr indent="0" lvl="0" marL="0" rtl="0" algn="l">
                        <a:spcBef>
                          <a:spcPts val="0"/>
                        </a:spcBef>
                        <a:spcAft>
                          <a:spcPts val="0"/>
                        </a:spcAft>
                        <a:buNone/>
                      </a:pPr>
                      <a:r>
                        <a:rPr lang="en" sz="1200"/>
                        <a:t>Edad</a:t>
                      </a:r>
                      <a:endParaRPr sz="1200"/>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200"/>
                        <a:t>0</a:t>
                      </a:r>
                      <a:endParaRPr sz="1200"/>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671875">
                <a:tc>
                  <a:txBody>
                    <a:bodyPr/>
                    <a:lstStyle/>
                    <a:p>
                      <a:pPr indent="0" lvl="0" marL="0" rtl="0" algn="l">
                        <a:spcBef>
                          <a:spcPts val="0"/>
                        </a:spcBef>
                        <a:spcAft>
                          <a:spcPts val="0"/>
                        </a:spcAft>
                        <a:buNone/>
                      </a:pPr>
                      <a:r>
                        <a:rPr lang="en" sz="1200"/>
                        <a:t>Nivel de glucosa</a:t>
                      </a:r>
                      <a:endParaRPr sz="1200"/>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200"/>
                        <a:t>0.2</a:t>
                      </a:r>
                      <a:endParaRPr sz="1200"/>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531150">
                <a:tc>
                  <a:txBody>
                    <a:bodyPr/>
                    <a:lstStyle/>
                    <a:p>
                      <a:pPr indent="0" lvl="0" marL="0" rtl="0" algn="l">
                        <a:spcBef>
                          <a:spcPts val="0"/>
                        </a:spcBef>
                        <a:spcAft>
                          <a:spcPts val="0"/>
                        </a:spcAft>
                        <a:buNone/>
                      </a:pPr>
                      <a:r>
                        <a:rPr lang="en" sz="1200"/>
                        <a:t>Índice de masa corporal</a:t>
                      </a:r>
                      <a:endParaRPr sz="1200"/>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200"/>
                        <a:t>0.2</a:t>
                      </a:r>
                      <a:endParaRPr sz="1200"/>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531150">
                <a:tc>
                  <a:txBody>
                    <a:bodyPr/>
                    <a:lstStyle/>
                    <a:p>
                      <a:pPr indent="0" lvl="0" marL="0" rtl="0" algn="l">
                        <a:spcBef>
                          <a:spcPts val="0"/>
                        </a:spcBef>
                        <a:spcAft>
                          <a:spcPts val="0"/>
                        </a:spcAft>
                        <a:buNone/>
                      </a:pPr>
                      <a:r>
                        <a:rPr lang="en" sz="1200"/>
                        <a:t>Enfermedades cardiacas</a:t>
                      </a:r>
                      <a:endParaRPr sz="1200"/>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sz="1200"/>
                        <a:t>0</a:t>
                      </a:r>
                      <a:endParaRPr sz="1200"/>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499425">
                <a:tc>
                  <a:txBody>
                    <a:bodyPr/>
                    <a:lstStyle/>
                    <a:p>
                      <a:pPr indent="0" lvl="0" marL="0" rtl="0" algn="l">
                        <a:spcBef>
                          <a:spcPts val="0"/>
                        </a:spcBef>
                        <a:spcAft>
                          <a:spcPts val="0"/>
                        </a:spcAft>
                        <a:buNone/>
                      </a:pPr>
                      <a:r>
                        <a:rPr lang="en" sz="1200"/>
                        <a:t>Hipertensión</a:t>
                      </a:r>
                      <a:endParaRPr sz="1200"/>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c>
                  <a:txBody>
                    <a:bodyPr/>
                    <a:lstStyle/>
                    <a:p>
                      <a:pPr indent="0" lvl="0" marL="0" rtl="0" algn="ctr">
                        <a:spcBef>
                          <a:spcPts val="0"/>
                        </a:spcBef>
                        <a:spcAft>
                          <a:spcPts val="0"/>
                        </a:spcAft>
                        <a:buNone/>
                      </a:pPr>
                      <a:r>
                        <a:rPr lang="en" sz="1200"/>
                        <a:t>0.2</a:t>
                      </a:r>
                      <a:endParaRPr sz="1200"/>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r>
            </a:tbl>
          </a:graphicData>
        </a:graphic>
      </p:graphicFrame>
      <p:sp>
        <p:nvSpPr>
          <p:cNvPr id="275" name="Google Shape;275;p34"/>
          <p:cNvSpPr/>
          <p:nvPr/>
        </p:nvSpPr>
        <p:spPr>
          <a:xfrm>
            <a:off x="3829225" y="3050950"/>
            <a:ext cx="913200" cy="26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5"/>
          <p:cNvSpPr txBox="1"/>
          <p:nvPr>
            <p:ph type="title"/>
          </p:nvPr>
        </p:nvSpPr>
        <p:spPr>
          <a:xfrm>
            <a:off x="730000" y="1318650"/>
            <a:ext cx="29457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Resultado </a:t>
            </a:r>
            <a:endParaRPr/>
          </a:p>
          <a:p>
            <a:pPr indent="0" lvl="0" marL="0" rtl="0" algn="l">
              <a:spcBef>
                <a:spcPts val="0"/>
              </a:spcBef>
              <a:spcAft>
                <a:spcPts val="0"/>
              </a:spcAft>
              <a:buNone/>
            </a:pPr>
            <a:r>
              <a:rPr lang="en"/>
              <a:t>Baseline</a:t>
            </a:r>
            <a:endParaRPr/>
          </a:p>
        </p:txBody>
      </p:sp>
      <p:pic>
        <p:nvPicPr>
          <p:cNvPr id="281" name="Google Shape;281;p35"/>
          <p:cNvPicPr preferRelativeResize="0"/>
          <p:nvPr/>
        </p:nvPicPr>
        <p:blipFill>
          <a:blip r:embed="rId3">
            <a:alphaModFix/>
          </a:blip>
          <a:stretch>
            <a:fillRect/>
          </a:stretch>
        </p:blipFill>
        <p:spPr>
          <a:xfrm>
            <a:off x="4038563" y="2086525"/>
            <a:ext cx="2255875" cy="1552750"/>
          </a:xfrm>
          <a:prstGeom prst="rect">
            <a:avLst/>
          </a:prstGeom>
          <a:noFill/>
          <a:ln>
            <a:noFill/>
          </a:ln>
        </p:spPr>
      </p:pic>
      <p:pic>
        <p:nvPicPr>
          <p:cNvPr id="282" name="Google Shape;282;p35"/>
          <p:cNvPicPr preferRelativeResize="0"/>
          <p:nvPr/>
        </p:nvPicPr>
        <p:blipFill>
          <a:blip r:embed="rId4">
            <a:alphaModFix/>
          </a:blip>
          <a:stretch>
            <a:fillRect/>
          </a:stretch>
        </p:blipFill>
        <p:spPr>
          <a:xfrm>
            <a:off x="6358509" y="2097138"/>
            <a:ext cx="2206567" cy="1531525"/>
          </a:xfrm>
          <a:prstGeom prst="rect">
            <a:avLst/>
          </a:prstGeom>
          <a:noFill/>
          <a:ln>
            <a:noFill/>
          </a:ln>
        </p:spPr>
      </p:pic>
      <p:sp>
        <p:nvSpPr>
          <p:cNvPr id="283" name="Google Shape;283;p35"/>
          <p:cNvSpPr txBox="1"/>
          <p:nvPr/>
        </p:nvSpPr>
        <p:spPr>
          <a:xfrm>
            <a:off x="730000" y="2295850"/>
            <a:ext cx="25095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434343"/>
                </a:solidFill>
                <a:latin typeface="Lato"/>
                <a:ea typeface="Lato"/>
                <a:cs typeface="Lato"/>
                <a:sym typeface="Lato"/>
              </a:rPr>
              <a:t>Gráfico de distribución del score predicho por el modelo según la clase original</a:t>
            </a:r>
            <a:endParaRPr>
              <a:solidFill>
                <a:srgbClr val="434343"/>
              </a:solidFill>
              <a:latin typeface="Lato"/>
              <a:ea typeface="Lato"/>
              <a:cs typeface="Lato"/>
              <a:sym typeface="Lato"/>
            </a:endParaRPr>
          </a:p>
          <a:p>
            <a:pPr indent="0" lvl="0" marL="0" rtl="0" algn="l">
              <a:lnSpc>
                <a:spcPct val="115000"/>
              </a:lnSpc>
              <a:spcBef>
                <a:spcPts val="0"/>
              </a:spcBef>
              <a:spcAft>
                <a:spcPts val="0"/>
              </a:spcAft>
              <a:buNone/>
            </a:pPr>
            <a:r>
              <a:t/>
            </a:r>
            <a:endParaRPr>
              <a:solidFill>
                <a:srgbClr val="434343"/>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6"/>
          <p:cNvSpPr txBox="1"/>
          <p:nvPr>
            <p:ph type="title"/>
          </p:nvPr>
        </p:nvSpPr>
        <p:spPr>
          <a:xfrm>
            <a:off x="730000" y="1318650"/>
            <a:ext cx="29457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Resultado</a:t>
            </a:r>
            <a:endParaRPr/>
          </a:p>
          <a:p>
            <a:pPr indent="0" lvl="0" marL="0" rtl="0" algn="l">
              <a:spcBef>
                <a:spcPts val="0"/>
              </a:spcBef>
              <a:spcAft>
                <a:spcPts val="0"/>
              </a:spcAft>
              <a:buNone/>
            </a:pPr>
            <a:r>
              <a:rPr lang="en"/>
              <a:t>Logistic</a:t>
            </a:r>
            <a:endParaRPr/>
          </a:p>
        </p:txBody>
      </p:sp>
      <p:graphicFrame>
        <p:nvGraphicFramePr>
          <p:cNvPr id="289" name="Google Shape;289;p36"/>
          <p:cNvGraphicFramePr/>
          <p:nvPr/>
        </p:nvGraphicFramePr>
        <p:xfrm>
          <a:off x="3998250" y="1439975"/>
          <a:ext cx="3000000" cy="3000000"/>
        </p:xfrm>
        <a:graphic>
          <a:graphicData uri="http://schemas.openxmlformats.org/drawingml/2006/table">
            <a:tbl>
              <a:tblPr>
                <a:noFill/>
                <a:tableStyleId>{EC355809-2F36-420A-8DBE-18A33FF3926F}</a:tableStyleId>
              </a:tblPr>
              <a:tblGrid>
                <a:gridCol w="1607575"/>
                <a:gridCol w="1607575"/>
                <a:gridCol w="1607575"/>
              </a:tblGrid>
              <a:tr h="358875">
                <a:tc>
                  <a:txBody>
                    <a:bodyPr/>
                    <a:lstStyle/>
                    <a:p>
                      <a:pPr indent="0" lvl="0" marL="0" rtl="0" algn="l">
                        <a:spcBef>
                          <a:spcPts val="0"/>
                        </a:spcBef>
                        <a:spcAft>
                          <a:spcPts val="0"/>
                        </a:spcAft>
                        <a:buNone/>
                      </a:pPr>
                      <a:r>
                        <a:rPr b="1" lang="en"/>
                        <a:t>Model</a:t>
                      </a:r>
                      <a:endParaRPr b="1"/>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b="1" lang="en"/>
                        <a:t>train</a:t>
                      </a:r>
                      <a:endParaRPr b="1"/>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b="1" lang="en"/>
                        <a:t>dev</a:t>
                      </a:r>
                      <a:endParaRPr b="1"/>
                    </a:p>
                  </a:txBody>
                  <a:tcPr marT="91425" marB="91425" marR="91425" marL="91425">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358875">
                <a:tc>
                  <a:txBody>
                    <a:bodyPr/>
                    <a:lstStyle/>
                    <a:p>
                      <a:pPr indent="0" lvl="0" marL="0" rtl="0" algn="l">
                        <a:spcBef>
                          <a:spcPts val="0"/>
                        </a:spcBef>
                        <a:spcAft>
                          <a:spcPts val="0"/>
                        </a:spcAft>
                        <a:buNone/>
                      </a:pPr>
                      <a:r>
                        <a:rPr lang="en"/>
                        <a:t>baseline</a:t>
                      </a:r>
                      <a:endParaRPr/>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a:t>0.347787 </a:t>
                      </a:r>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a:t>0.443975 </a:t>
                      </a:r>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552150">
                <a:tc>
                  <a:txBody>
                    <a:bodyPr/>
                    <a:lstStyle/>
                    <a:p>
                      <a:pPr indent="0" lvl="0" marL="0" rtl="0" algn="l">
                        <a:spcBef>
                          <a:spcPts val="0"/>
                        </a:spcBef>
                        <a:spcAft>
                          <a:spcPts val="0"/>
                        </a:spcAft>
                        <a:buNone/>
                      </a:pPr>
                      <a:r>
                        <a:rPr lang="en"/>
                        <a:t>Logistic regression 1</a:t>
                      </a:r>
                      <a:endParaRPr/>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a:t>0.499793</a:t>
                      </a:r>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a:t>0.467997</a:t>
                      </a:r>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552150">
                <a:tc>
                  <a:txBody>
                    <a:bodyPr/>
                    <a:lstStyle/>
                    <a:p>
                      <a:pPr indent="0" lvl="0" marL="0" rtl="0" algn="l">
                        <a:spcBef>
                          <a:spcPts val="0"/>
                        </a:spcBef>
                        <a:spcAft>
                          <a:spcPts val="0"/>
                        </a:spcAft>
                        <a:buNone/>
                      </a:pPr>
                      <a:r>
                        <a:rPr lang="en"/>
                        <a:t>Logistic regression 2</a:t>
                      </a:r>
                      <a:endParaRPr/>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a:t>0.499680</a:t>
                      </a:r>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a:t>0.468944</a:t>
                      </a:r>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745400">
                <a:tc>
                  <a:txBody>
                    <a:bodyPr/>
                    <a:lstStyle/>
                    <a:p>
                      <a:pPr indent="0" lvl="0" marL="0" rtl="0" algn="l">
                        <a:spcBef>
                          <a:spcPts val="0"/>
                        </a:spcBef>
                        <a:spcAft>
                          <a:spcPts val="0"/>
                        </a:spcAft>
                        <a:buNone/>
                      </a:pPr>
                      <a:r>
                        <a:rPr lang="en"/>
                        <a:t>Logistic regression 3</a:t>
                      </a:r>
                      <a:endParaRPr/>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a:t>0.497902</a:t>
                      </a:r>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a:t>0.467450</a:t>
                      </a:r>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bl>
          </a:graphicData>
        </a:graphic>
      </p:graphicFrame>
      <p:sp>
        <p:nvSpPr>
          <p:cNvPr id="290" name="Google Shape;290;p36"/>
          <p:cNvSpPr txBox="1"/>
          <p:nvPr/>
        </p:nvSpPr>
        <p:spPr>
          <a:xfrm>
            <a:off x="730000" y="2295850"/>
            <a:ext cx="25095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434343"/>
                </a:solidFill>
                <a:latin typeface="Lato"/>
                <a:ea typeface="Lato"/>
                <a:cs typeface="Lato"/>
                <a:sym typeface="Lato"/>
              </a:rPr>
              <a:t>Desempeño</a:t>
            </a:r>
            <a:r>
              <a:rPr lang="en">
                <a:solidFill>
                  <a:srgbClr val="434343"/>
                </a:solidFill>
                <a:latin typeface="Lato"/>
                <a:ea typeface="Lato"/>
                <a:cs typeface="Lato"/>
                <a:sym typeface="Lato"/>
              </a:rPr>
              <a:t> de modelos según la métrica log-loss </a:t>
            </a:r>
            <a:endParaRPr>
              <a:solidFill>
                <a:srgbClr val="434343"/>
              </a:solidFill>
              <a:latin typeface="Lato"/>
              <a:ea typeface="Lato"/>
              <a:cs typeface="Lato"/>
              <a:sym typeface="Lato"/>
            </a:endParaRPr>
          </a:p>
          <a:p>
            <a:pPr indent="-317500" lvl="0" marL="457200" rtl="0" algn="l">
              <a:lnSpc>
                <a:spcPct val="115000"/>
              </a:lnSpc>
              <a:spcBef>
                <a:spcPts val="0"/>
              </a:spcBef>
              <a:spcAft>
                <a:spcPts val="0"/>
              </a:spcAft>
              <a:buClr>
                <a:srgbClr val="434343"/>
              </a:buClr>
              <a:buSzPts val="1400"/>
              <a:buFont typeface="Lato"/>
              <a:buChar char="-"/>
            </a:pPr>
            <a:r>
              <a:rPr lang="en">
                <a:solidFill>
                  <a:srgbClr val="434343"/>
                </a:solidFill>
                <a:latin typeface="Consolas"/>
                <a:ea typeface="Consolas"/>
                <a:cs typeface="Consolas"/>
                <a:sym typeface="Consolas"/>
              </a:rPr>
              <a:t>lr1:</a:t>
            </a:r>
            <a:r>
              <a:rPr lang="en">
                <a:solidFill>
                  <a:srgbClr val="434343"/>
                </a:solidFill>
                <a:latin typeface="Lato"/>
                <a:ea typeface="Lato"/>
                <a:cs typeface="Lato"/>
                <a:sym typeface="Lato"/>
              </a:rPr>
              <a:t> SimpleImputer</a:t>
            </a:r>
            <a:endParaRPr>
              <a:solidFill>
                <a:srgbClr val="434343"/>
              </a:solidFill>
              <a:latin typeface="Lato"/>
              <a:ea typeface="Lato"/>
              <a:cs typeface="Lato"/>
              <a:sym typeface="Lato"/>
            </a:endParaRPr>
          </a:p>
          <a:p>
            <a:pPr indent="-317500" lvl="0" marL="457200" rtl="0" algn="l">
              <a:lnSpc>
                <a:spcPct val="115000"/>
              </a:lnSpc>
              <a:spcBef>
                <a:spcPts val="0"/>
              </a:spcBef>
              <a:spcAft>
                <a:spcPts val="0"/>
              </a:spcAft>
              <a:buClr>
                <a:srgbClr val="434343"/>
              </a:buClr>
              <a:buSzPts val="1400"/>
              <a:buFont typeface="Lato"/>
              <a:buChar char="-"/>
            </a:pPr>
            <a:r>
              <a:rPr lang="en">
                <a:solidFill>
                  <a:srgbClr val="434343"/>
                </a:solidFill>
                <a:latin typeface="Consolas"/>
                <a:ea typeface="Consolas"/>
                <a:cs typeface="Consolas"/>
                <a:sym typeface="Consolas"/>
              </a:rPr>
              <a:t>lr2</a:t>
            </a:r>
            <a:r>
              <a:rPr lang="en">
                <a:solidFill>
                  <a:srgbClr val="434343"/>
                </a:solidFill>
                <a:latin typeface="Lato"/>
                <a:ea typeface="Lato"/>
                <a:cs typeface="Lato"/>
                <a:sym typeface="Lato"/>
              </a:rPr>
              <a:t>: IterativeImputer</a:t>
            </a:r>
            <a:endParaRPr>
              <a:solidFill>
                <a:srgbClr val="434343"/>
              </a:solidFill>
              <a:latin typeface="Lato"/>
              <a:ea typeface="Lato"/>
              <a:cs typeface="Lato"/>
              <a:sym typeface="Lato"/>
            </a:endParaRPr>
          </a:p>
          <a:p>
            <a:pPr indent="-317500" lvl="0" marL="457200" rtl="0" algn="l">
              <a:lnSpc>
                <a:spcPct val="115000"/>
              </a:lnSpc>
              <a:spcBef>
                <a:spcPts val="0"/>
              </a:spcBef>
              <a:spcAft>
                <a:spcPts val="0"/>
              </a:spcAft>
              <a:buClr>
                <a:srgbClr val="434343"/>
              </a:buClr>
              <a:buSzPts val="1400"/>
              <a:buFont typeface="Lato"/>
              <a:buChar char="-"/>
            </a:pPr>
            <a:r>
              <a:rPr lang="en">
                <a:solidFill>
                  <a:srgbClr val="434343"/>
                </a:solidFill>
                <a:latin typeface="Consolas"/>
                <a:ea typeface="Consolas"/>
                <a:cs typeface="Consolas"/>
                <a:sym typeface="Consolas"/>
              </a:rPr>
              <a:t>lr3:</a:t>
            </a:r>
            <a:r>
              <a:rPr lang="en">
                <a:solidFill>
                  <a:srgbClr val="434343"/>
                </a:solidFill>
                <a:latin typeface="Lato"/>
                <a:ea typeface="Lato"/>
                <a:cs typeface="Lato"/>
                <a:sym typeface="Lato"/>
              </a:rPr>
              <a:t>regresión + árbol de decisión</a:t>
            </a:r>
            <a:endParaRPr>
              <a:solidFill>
                <a:srgbClr val="434343"/>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7"/>
          <p:cNvSpPr txBox="1"/>
          <p:nvPr>
            <p:ph type="title"/>
          </p:nvPr>
        </p:nvSpPr>
        <p:spPr>
          <a:xfrm>
            <a:off x="730000" y="1318650"/>
            <a:ext cx="29457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Resultado</a:t>
            </a:r>
            <a:endParaRPr/>
          </a:p>
          <a:p>
            <a:pPr indent="0" lvl="0" marL="0" rtl="0" algn="l">
              <a:spcBef>
                <a:spcPts val="0"/>
              </a:spcBef>
              <a:spcAft>
                <a:spcPts val="0"/>
              </a:spcAft>
              <a:buNone/>
            </a:pPr>
            <a:r>
              <a:rPr lang="en"/>
              <a:t>Logistic</a:t>
            </a:r>
            <a:endParaRPr/>
          </a:p>
        </p:txBody>
      </p:sp>
      <p:pic>
        <p:nvPicPr>
          <p:cNvPr id="296" name="Google Shape;296;p37"/>
          <p:cNvPicPr preferRelativeResize="0"/>
          <p:nvPr/>
        </p:nvPicPr>
        <p:blipFill>
          <a:blip r:embed="rId3">
            <a:alphaModFix/>
          </a:blip>
          <a:stretch>
            <a:fillRect/>
          </a:stretch>
        </p:blipFill>
        <p:spPr>
          <a:xfrm>
            <a:off x="3980675" y="1901974"/>
            <a:ext cx="2346988" cy="1700901"/>
          </a:xfrm>
          <a:prstGeom prst="rect">
            <a:avLst/>
          </a:prstGeom>
          <a:noFill/>
          <a:ln>
            <a:noFill/>
          </a:ln>
        </p:spPr>
      </p:pic>
      <p:pic>
        <p:nvPicPr>
          <p:cNvPr id="297" name="Google Shape;297;p37"/>
          <p:cNvPicPr preferRelativeResize="0"/>
          <p:nvPr/>
        </p:nvPicPr>
        <p:blipFill>
          <a:blip r:embed="rId4">
            <a:alphaModFix/>
          </a:blip>
          <a:stretch>
            <a:fillRect/>
          </a:stretch>
        </p:blipFill>
        <p:spPr>
          <a:xfrm>
            <a:off x="6399287" y="1879361"/>
            <a:ext cx="2346988" cy="1746138"/>
          </a:xfrm>
          <a:prstGeom prst="rect">
            <a:avLst/>
          </a:prstGeom>
          <a:noFill/>
          <a:ln>
            <a:noFill/>
          </a:ln>
        </p:spPr>
      </p:pic>
      <p:sp>
        <p:nvSpPr>
          <p:cNvPr id="298" name="Google Shape;298;p37"/>
          <p:cNvSpPr txBox="1"/>
          <p:nvPr/>
        </p:nvSpPr>
        <p:spPr>
          <a:xfrm>
            <a:off x="730000" y="2295850"/>
            <a:ext cx="25095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434343"/>
                </a:solidFill>
                <a:latin typeface="Lato"/>
                <a:ea typeface="Lato"/>
                <a:cs typeface="Lato"/>
                <a:sym typeface="Lato"/>
              </a:rPr>
              <a:t>Gráfico de distribución del score predicho por el modelo según la clase original</a:t>
            </a:r>
            <a:endParaRPr>
              <a:solidFill>
                <a:srgbClr val="434343"/>
              </a:solidFill>
              <a:latin typeface="Lato"/>
              <a:ea typeface="Lato"/>
              <a:cs typeface="Lato"/>
              <a:sym typeface="Lato"/>
            </a:endParaRPr>
          </a:p>
          <a:p>
            <a:pPr indent="0" lvl="0" marL="0" rtl="0" algn="l">
              <a:lnSpc>
                <a:spcPct val="115000"/>
              </a:lnSpc>
              <a:spcBef>
                <a:spcPts val="0"/>
              </a:spcBef>
              <a:spcAft>
                <a:spcPts val="0"/>
              </a:spcAft>
              <a:buNone/>
            </a:pPr>
            <a:r>
              <a:t/>
            </a:r>
            <a:endParaRPr>
              <a:solidFill>
                <a:srgbClr val="434343"/>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8"/>
          <p:cNvSpPr txBox="1"/>
          <p:nvPr>
            <p:ph idx="1" type="body"/>
          </p:nvPr>
        </p:nvSpPr>
        <p:spPr>
          <a:xfrm>
            <a:off x="723300" y="4217151"/>
            <a:ext cx="7697400" cy="460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400"/>
              <a:t>e</a:t>
            </a:r>
            <a:r>
              <a:rPr lang="en" sz="1400"/>
              <a:t>l score predicho no corresponde con las probabilidades estimadas.</a:t>
            </a:r>
            <a:endParaRPr sz="1400"/>
          </a:p>
          <a:p>
            <a:pPr indent="0" lvl="0" marL="0" rtl="0" algn="ctr">
              <a:spcBef>
                <a:spcPts val="0"/>
              </a:spcBef>
              <a:spcAft>
                <a:spcPts val="0"/>
              </a:spcAft>
              <a:buNone/>
            </a:pPr>
            <a:r>
              <a:t/>
            </a:r>
            <a:endParaRPr sz="1400">
              <a:latin typeface="Raleway"/>
              <a:ea typeface="Raleway"/>
              <a:cs typeface="Raleway"/>
              <a:sym typeface="Raleway"/>
            </a:endParaRPr>
          </a:p>
        </p:txBody>
      </p:sp>
      <p:pic>
        <p:nvPicPr>
          <p:cNvPr id="304" name="Google Shape;304;p38"/>
          <p:cNvPicPr preferRelativeResize="0"/>
          <p:nvPr/>
        </p:nvPicPr>
        <p:blipFill>
          <a:blip r:embed="rId3">
            <a:alphaModFix/>
          </a:blip>
          <a:stretch>
            <a:fillRect/>
          </a:stretch>
        </p:blipFill>
        <p:spPr>
          <a:xfrm>
            <a:off x="2693025" y="1683250"/>
            <a:ext cx="3395250" cy="2304550"/>
          </a:xfrm>
          <a:prstGeom prst="rect">
            <a:avLst/>
          </a:prstGeom>
          <a:noFill/>
          <a:ln>
            <a:noFill/>
          </a:ln>
        </p:spPr>
      </p:pic>
      <p:sp>
        <p:nvSpPr>
          <p:cNvPr id="305" name="Google Shape;305;p38"/>
          <p:cNvSpPr txBox="1"/>
          <p:nvPr/>
        </p:nvSpPr>
        <p:spPr>
          <a:xfrm>
            <a:off x="724950" y="898300"/>
            <a:ext cx="4475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434343"/>
                </a:solidFill>
                <a:latin typeface="Lato"/>
                <a:ea typeface="Lato"/>
                <a:cs typeface="Lato"/>
                <a:sym typeface="Lato"/>
              </a:rPr>
              <a:t>Al observar las distribuciones en detalle, </a:t>
            </a:r>
            <a:endParaRPr sz="1600">
              <a:solidFill>
                <a:srgbClr val="434343"/>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9"/>
          <p:cNvSpPr txBox="1"/>
          <p:nvPr>
            <p:ph idx="1" type="body"/>
          </p:nvPr>
        </p:nvSpPr>
        <p:spPr>
          <a:xfrm>
            <a:off x="818200" y="1054926"/>
            <a:ext cx="7697400" cy="460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1400">
                <a:latin typeface="Raleway"/>
                <a:ea typeface="Raleway"/>
                <a:cs typeface="Raleway"/>
                <a:sym typeface="Raleway"/>
              </a:rPr>
              <a:t>Calibramos probabilidades</a:t>
            </a:r>
            <a:endParaRPr sz="1400">
              <a:latin typeface="Raleway"/>
              <a:ea typeface="Raleway"/>
              <a:cs typeface="Raleway"/>
              <a:sym typeface="Raleway"/>
            </a:endParaRPr>
          </a:p>
        </p:txBody>
      </p:sp>
      <p:pic>
        <p:nvPicPr>
          <p:cNvPr id="311" name="Google Shape;311;p39"/>
          <p:cNvPicPr preferRelativeResize="0"/>
          <p:nvPr/>
        </p:nvPicPr>
        <p:blipFill>
          <a:blip r:embed="rId3">
            <a:alphaModFix/>
          </a:blip>
          <a:stretch>
            <a:fillRect/>
          </a:stretch>
        </p:blipFill>
        <p:spPr>
          <a:xfrm>
            <a:off x="1271250" y="1601150"/>
            <a:ext cx="3205367" cy="2145350"/>
          </a:xfrm>
          <a:prstGeom prst="rect">
            <a:avLst/>
          </a:prstGeom>
          <a:noFill/>
          <a:ln>
            <a:noFill/>
          </a:ln>
        </p:spPr>
      </p:pic>
      <p:pic>
        <p:nvPicPr>
          <p:cNvPr id="312" name="Google Shape;312;p39"/>
          <p:cNvPicPr preferRelativeResize="0"/>
          <p:nvPr/>
        </p:nvPicPr>
        <p:blipFill>
          <a:blip r:embed="rId4">
            <a:alphaModFix/>
          </a:blip>
          <a:stretch>
            <a:fillRect/>
          </a:stretch>
        </p:blipFill>
        <p:spPr>
          <a:xfrm>
            <a:off x="4670683" y="1601150"/>
            <a:ext cx="3205367" cy="2145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0"/>
          <p:cNvSpPr txBox="1"/>
          <p:nvPr>
            <p:ph idx="1" type="body"/>
          </p:nvPr>
        </p:nvSpPr>
        <p:spPr>
          <a:xfrm>
            <a:off x="593725" y="969451"/>
            <a:ext cx="7697400" cy="460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1400">
                <a:latin typeface="Raleway"/>
                <a:ea typeface="Raleway"/>
                <a:cs typeface="Raleway"/>
                <a:sym typeface="Raleway"/>
              </a:rPr>
              <a:t>Transformación monótona</a:t>
            </a:r>
            <a:endParaRPr sz="1400">
              <a:latin typeface="Raleway"/>
              <a:ea typeface="Raleway"/>
              <a:cs typeface="Raleway"/>
              <a:sym typeface="Raleway"/>
            </a:endParaRPr>
          </a:p>
        </p:txBody>
      </p:sp>
      <p:pic>
        <p:nvPicPr>
          <p:cNvPr id="318" name="Google Shape;318;p40"/>
          <p:cNvPicPr preferRelativeResize="0"/>
          <p:nvPr/>
        </p:nvPicPr>
        <p:blipFill rotWithShape="1">
          <a:blip r:embed="rId3">
            <a:alphaModFix/>
          </a:blip>
          <a:srcRect b="0" l="0" r="0" t="6367"/>
          <a:stretch/>
        </p:blipFill>
        <p:spPr>
          <a:xfrm>
            <a:off x="2500325" y="1631625"/>
            <a:ext cx="3526800" cy="2341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1"/>
          <p:cNvSpPr txBox="1"/>
          <p:nvPr>
            <p:ph type="title"/>
          </p:nvPr>
        </p:nvSpPr>
        <p:spPr>
          <a:xfrm>
            <a:off x="730000" y="1318650"/>
            <a:ext cx="29457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Resultado</a:t>
            </a:r>
            <a:endParaRPr/>
          </a:p>
          <a:p>
            <a:pPr indent="0" lvl="0" marL="0" rtl="0" algn="l">
              <a:spcBef>
                <a:spcPts val="0"/>
              </a:spcBef>
              <a:spcAft>
                <a:spcPts val="0"/>
              </a:spcAft>
              <a:buNone/>
            </a:pPr>
            <a:r>
              <a:rPr lang="en"/>
              <a:t>Logistic</a:t>
            </a:r>
            <a:endParaRPr/>
          </a:p>
        </p:txBody>
      </p:sp>
      <p:sp>
        <p:nvSpPr>
          <p:cNvPr id="324" name="Google Shape;324;p41"/>
          <p:cNvSpPr txBox="1"/>
          <p:nvPr>
            <p:ph idx="1" type="subTitle"/>
          </p:nvPr>
        </p:nvSpPr>
        <p:spPr>
          <a:xfrm>
            <a:off x="730000" y="2134025"/>
            <a:ext cx="2129100" cy="164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Distribución antes de la calibración</a:t>
            </a:r>
            <a:endParaRPr sz="1800"/>
          </a:p>
        </p:txBody>
      </p:sp>
      <p:pic>
        <p:nvPicPr>
          <p:cNvPr id="325" name="Google Shape;325;p41"/>
          <p:cNvPicPr preferRelativeResize="0"/>
          <p:nvPr/>
        </p:nvPicPr>
        <p:blipFill>
          <a:blip r:embed="rId3">
            <a:alphaModFix/>
          </a:blip>
          <a:stretch>
            <a:fillRect/>
          </a:stretch>
        </p:blipFill>
        <p:spPr>
          <a:xfrm>
            <a:off x="4789950" y="1318650"/>
            <a:ext cx="3176050" cy="2213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2"/>
          <p:cNvSpPr txBox="1"/>
          <p:nvPr>
            <p:ph type="title"/>
          </p:nvPr>
        </p:nvSpPr>
        <p:spPr>
          <a:xfrm>
            <a:off x="730000" y="1318650"/>
            <a:ext cx="29457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Resultado</a:t>
            </a:r>
            <a:endParaRPr/>
          </a:p>
          <a:p>
            <a:pPr indent="0" lvl="0" marL="0" rtl="0" algn="l">
              <a:spcBef>
                <a:spcPts val="0"/>
              </a:spcBef>
              <a:spcAft>
                <a:spcPts val="0"/>
              </a:spcAft>
              <a:buNone/>
            </a:pPr>
            <a:r>
              <a:rPr lang="en"/>
              <a:t>Logistic</a:t>
            </a:r>
            <a:endParaRPr/>
          </a:p>
        </p:txBody>
      </p:sp>
      <p:sp>
        <p:nvSpPr>
          <p:cNvPr id="331" name="Google Shape;331;p42"/>
          <p:cNvSpPr txBox="1"/>
          <p:nvPr>
            <p:ph idx="1" type="subTitle"/>
          </p:nvPr>
        </p:nvSpPr>
        <p:spPr>
          <a:xfrm>
            <a:off x="730000" y="2134025"/>
            <a:ext cx="2129100" cy="164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Distribución después de la calibración</a:t>
            </a:r>
            <a:endParaRPr sz="1800"/>
          </a:p>
        </p:txBody>
      </p:sp>
      <p:pic>
        <p:nvPicPr>
          <p:cNvPr id="332" name="Google Shape;332;p42"/>
          <p:cNvPicPr preferRelativeResize="0"/>
          <p:nvPr/>
        </p:nvPicPr>
        <p:blipFill rotWithShape="1">
          <a:blip r:embed="rId3">
            <a:alphaModFix/>
          </a:blip>
          <a:srcRect b="2125" l="0" r="0" t="2125"/>
          <a:stretch/>
        </p:blipFill>
        <p:spPr>
          <a:xfrm>
            <a:off x="4789950" y="1318650"/>
            <a:ext cx="3176050" cy="2213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3"/>
          <p:cNvSpPr txBox="1"/>
          <p:nvPr>
            <p:ph type="title"/>
          </p:nvPr>
        </p:nvSpPr>
        <p:spPr>
          <a:xfrm>
            <a:off x="730000" y="1318650"/>
            <a:ext cx="29457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Resultado</a:t>
            </a:r>
            <a:endParaRPr/>
          </a:p>
          <a:p>
            <a:pPr indent="0" lvl="0" marL="0" rtl="0" algn="l">
              <a:spcBef>
                <a:spcPts val="0"/>
              </a:spcBef>
              <a:spcAft>
                <a:spcPts val="0"/>
              </a:spcAft>
              <a:buNone/>
            </a:pPr>
            <a:r>
              <a:rPr lang="en"/>
              <a:t>Logistic</a:t>
            </a:r>
            <a:endParaRPr/>
          </a:p>
        </p:txBody>
      </p:sp>
      <p:graphicFrame>
        <p:nvGraphicFramePr>
          <p:cNvPr id="338" name="Google Shape;338;p43"/>
          <p:cNvGraphicFramePr/>
          <p:nvPr/>
        </p:nvGraphicFramePr>
        <p:xfrm>
          <a:off x="4077850" y="1623388"/>
          <a:ext cx="3000000" cy="3000000"/>
        </p:xfrm>
        <a:graphic>
          <a:graphicData uri="http://schemas.openxmlformats.org/drawingml/2006/table">
            <a:tbl>
              <a:tblPr>
                <a:noFill/>
                <a:tableStyleId>{EC355809-2F36-420A-8DBE-18A33FF3926F}</a:tableStyleId>
              </a:tblPr>
              <a:tblGrid>
                <a:gridCol w="1607575"/>
                <a:gridCol w="1607575"/>
                <a:gridCol w="1607575"/>
              </a:tblGrid>
              <a:tr h="358875">
                <a:tc>
                  <a:txBody>
                    <a:bodyPr/>
                    <a:lstStyle/>
                    <a:p>
                      <a:pPr indent="0" lvl="0" marL="0" rtl="0" algn="l">
                        <a:spcBef>
                          <a:spcPts val="0"/>
                        </a:spcBef>
                        <a:spcAft>
                          <a:spcPts val="0"/>
                        </a:spcAft>
                        <a:buNone/>
                      </a:pPr>
                      <a:r>
                        <a:t/>
                      </a:r>
                      <a:endParaRPr b="1"/>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l">
                        <a:spcBef>
                          <a:spcPts val="0"/>
                        </a:spcBef>
                        <a:spcAft>
                          <a:spcPts val="0"/>
                        </a:spcAft>
                        <a:buNone/>
                      </a:pPr>
                      <a:r>
                        <a:rPr b="1" lang="en"/>
                        <a:t>Sin calibrar</a:t>
                      </a:r>
                      <a:endParaRPr b="1"/>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l">
                        <a:spcBef>
                          <a:spcPts val="0"/>
                        </a:spcBef>
                        <a:spcAft>
                          <a:spcPts val="0"/>
                        </a:spcAft>
                        <a:buNone/>
                      </a:pPr>
                      <a:r>
                        <a:rPr b="1" lang="en"/>
                        <a:t>calibrado</a:t>
                      </a:r>
                      <a:endParaRPr b="1"/>
                    </a:p>
                  </a:txBody>
                  <a:tcPr marT="91425" marB="91425" marR="91425" marL="91425">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solidFill>
                      <a:prstDash val="dot"/>
                      <a:round/>
                      <a:headEnd len="sm" w="sm" type="none"/>
                      <a:tailEnd len="sm" w="sm" type="none"/>
                    </a:lnB>
                  </a:tcPr>
                </a:tc>
              </a:tr>
              <a:tr h="358875">
                <a:tc>
                  <a:txBody>
                    <a:bodyPr/>
                    <a:lstStyle/>
                    <a:p>
                      <a:pPr indent="0" lvl="0" marL="0" rtl="0" algn="l">
                        <a:spcBef>
                          <a:spcPts val="0"/>
                        </a:spcBef>
                        <a:spcAft>
                          <a:spcPts val="0"/>
                        </a:spcAft>
                        <a:buNone/>
                      </a:pPr>
                      <a:r>
                        <a:rPr lang="en"/>
                        <a:t>Train</a:t>
                      </a:r>
                      <a:endParaRPr/>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l">
                        <a:spcBef>
                          <a:spcPts val="0"/>
                        </a:spcBef>
                        <a:spcAft>
                          <a:spcPts val="0"/>
                        </a:spcAft>
                        <a:buNone/>
                      </a:pPr>
                      <a:r>
                        <a:rPr lang="en"/>
                        <a:t>0.500</a:t>
                      </a:r>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l">
                        <a:spcBef>
                          <a:spcPts val="0"/>
                        </a:spcBef>
                        <a:spcAft>
                          <a:spcPts val="0"/>
                        </a:spcAft>
                        <a:buNone/>
                      </a:pPr>
                      <a:r>
                        <a:rPr lang="en"/>
                        <a:t>0.162</a:t>
                      </a:r>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552150">
                <a:tc>
                  <a:txBody>
                    <a:bodyPr/>
                    <a:lstStyle/>
                    <a:p>
                      <a:pPr indent="0" lvl="0" marL="0" rtl="0" algn="l">
                        <a:spcBef>
                          <a:spcPts val="0"/>
                        </a:spcBef>
                        <a:spcAft>
                          <a:spcPts val="0"/>
                        </a:spcAft>
                        <a:buNone/>
                      </a:pPr>
                      <a:r>
                        <a:rPr lang="en"/>
                        <a:t>Dev</a:t>
                      </a:r>
                      <a:endParaRPr/>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l">
                        <a:spcBef>
                          <a:spcPts val="0"/>
                        </a:spcBef>
                        <a:spcAft>
                          <a:spcPts val="0"/>
                        </a:spcAft>
                        <a:buNone/>
                      </a:pPr>
                      <a:r>
                        <a:rPr lang="en"/>
                        <a:t>0.</a:t>
                      </a:r>
                      <a:r>
                        <a:rPr lang="en"/>
                        <a:t>468</a:t>
                      </a:r>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l">
                        <a:spcBef>
                          <a:spcPts val="0"/>
                        </a:spcBef>
                        <a:spcAft>
                          <a:spcPts val="0"/>
                        </a:spcAft>
                        <a:buNone/>
                      </a:pPr>
                      <a:r>
                        <a:rPr lang="en"/>
                        <a:t>0.</a:t>
                      </a:r>
                      <a:r>
                        <a:rPr lang="en"/>
                        <a:t>159</a:t>
                      </a:r>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552150">
                <a:tc>
                  <a:txBody>
                    <a:bodyPr/>
                    <a:lstStyle/>
                    <a:p>
                      <a:pPr indent="0" lvl="0" marL="0" rtl="0" algn="l">
                        <a:spcBef>
                          <a:spcPts val="0"/>
                        </a:spcBef>
                        <a:spcAft>
                          <a:spcPts val="0"/>
                        </a:spcAft>
                        <a:buNone/>
                      </a:pPr>
                      <a:r>
                        <a:rPr lang="en"/>
                        <a:t>Test</a:t>
                      </a:r>
                      <a:endParaRPr/>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c>
                  <a:txBody>
                    <a:bodyPr/>
                    <a:lstStyle/>
                    <a:p>
                      <a:pPr indent="0" lvl="0" marL="0" rtl="0" algn="l">
                        <a:spcBef>
                          <a:spcPts val="0"/>
                        </a:spcBef>
                        <a:spcAft>
                          <a:spcPts val="0"/>
                        </a:spcAft>
                        <a:buNone/>
                      </a:pPr>
                      <a:r>
                        <a:rPr lang="en"/>
                        <a:t>0.</a:t>
                      </a:r>
                      <a:r>
                        <a:rPr lang="en"/>
                        <a:t>541</a:t>
                      </a:r>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c>
                  <a:txBody>
                    <a:bodyPr/>
                    <a:lstStyle/>
                    <a:p>
                      <a:pPr indent="0" lvl="0" marL="0" rtl="0" algn="l">
                        <a:spcBef>
                          <a:spcPts val="0"/>
                        </a:spcBef>
                        <a:spcAft>
                          <a:spcPts val="0"/>
                        </a:spcAft>
                        <a:buNone/>
                      </a:pPr>
                      <a:r>
                        <a:rPr lang="en"/>
                        <a:t>0.</a:t>
                      </a:r>
                      <a:r>
                        <a:rPr lang="en"/>
                        <a:t>211</a:t>
                      </a:r>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r>
            </a:tbl>
          </a:graphicData>
        </a:graphic>
      </p:graphicFrame>
      <p:sp>
        <p:nvSpPr>
          <p:cNvPr id="339" name="Google Shape;339;p43"/>
          <p:cNvSpPr txBox="1"/>
          <p:nvPr>
            <p:ph idx="1" type="subTitle"/>
          </p:nvPr>
        </p:nvSpPr>
        <p:spPr>
          <a:xfrm>
            <a:off x="730000" y="2158975"/>
            <a:ext cx="2098200" cy="130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Métricas comparativa usando log loss</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17"/>
          <p:cNvPicPr preferRelativeResize="0"/>
          <p:nvPr/>
        </p:nvPicPr>
        <p:blipFill rotWithShape="1">
          <a:blip r:embed="rId3">
            <a:alphaModFix/>
          </a:blip>
          <a:srcRect b="20211" l="0" r="0" t="17922"/>
          <a:stretch/>
        </p:blipFill>
        <p:spPr>
          <a:xfrm>
            <a:off x="4159475" y="3088175"/>
            <a:ext cx="4984525" cy="2055326"/>
          </a:xfrm>
          <a:prstGeom prst="rect">
            <a:avLst/>
          </a:prstGeom>
          <a:noFill/>
          <a:ln>
            <a:noFill/>
          </a:ln>
        </p:spPr>
      </p:pic>
      <p:sp>
        <p:nvSpPr>
          <p:cNvPr id="128" name="Google Shape;128;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Business case</a:t>
            </a:r>
            <a:endParaRPr/>
          </a:p>
        </p:txBody>
      </p:sp>
      <p:sp>
        <p:nvSpPr>
          <p:cNvPr id="129" name="Google Shape;129;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434343"/>
                </a:solidFill>
              </a:rPr>
              <a:t>Una clínica quiere reducir las muertes de sus pacientes por ACV: se requiere de la i</a:t>
            </a:r>
            <a:r>
              <a:rPr lang="en" sz="1600">
                <a:solidFill>
                  <a:srgbClr val="434343"/>
                </a:solidFill>
              </a:rPr>
              <a:t>dentificación</a:t>
            </a:r>
            <a:r>
              <a:rPr lang="en" sz="1600">
                <a:solidFill>
                  <a:srgbClr val="434343"/>
                </a:solidFill>
              </a:rPr>
              <a:t> de los pacientes de alto </a:t>
            </a:r>
            <a:r>
              <a:rPr lang="en" sz="1600">
                <a:solidFill>
                  <a:srgbClr val="434343"/>
                </a:solidFill>
              </a:rPr>
              <a:t>riesgo para poder brindarles, </a:t>
            </a:r>
            <a:r>
              <a:rPr lang="en" sz="1600">
                <a:solidFill>
                  <a:srgbClr val="434343"/>
                </a:solidFill>
              </a:rPr>
              <a:t>a sus respectivos médicos de cabecera, una notificación temprana del caso en pos de tomar las medidas de prevención necesarias. </a:t>
            </a:r>
            <a:endParaRPr sz="1600">
              <a:solidFill>
                <a:srgbClr val="434343"/>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4"/>
          <p:cNvSpPr txBox="1"/>
          <p:nvPr>
            <p:ph type="title"/>
          </p:nvPr>
        </p:nvSpPr>
        <p:spPr>
          <a:xfrm>
            <a:off x="730000" y="1318650"/>
            <a:ext cx="29457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Resultado</a:t>
            </a:r>
            <a:endParaRPr/>
          </a:p>
          <a:p>
            <a:pPr indent="0" lvl="0" marL="0" rtl="0" algn="l">
              <a:spcBef>
                <a:spcPts val="0"/>
              </a:spcBef>
              <a:spcAft>
                <a:spcPts val="0"/>
              </a:spcAft>
              <a:buNone/>
            </a:pPr>
            <a:r>
              <a:rPr lang="en"/>
              <a:t>LightGBM</a:t>
            </a:r>
            <a:endParaRPr/>
          </a:p>
        </p:txBody>
      </p:sp>
      <p:sp>
        <p:nvSpPr>
          <p:cNvPr id="345" name="Google Shape;345;p44"/>
          <p:cNvSpPr txBox="1"/>
          <p:nvPr>
            <p:ph idx="1" type="subTitle"/>
          </p:nvPr>
        </p:nvSpPr>
        <p:spPr>
          <a:xfrm>
            <a:off x="730000" y="2192250"/>
            <a:ext cx="2540400" cy="2095500"/>
          </a:xfrm>
          <a:prstGeom prst="rect">
            <a:avLst/>
          </a:prstGeom>
        </p:spPr>
        <p:txBody>
          <a:bodyPr anchorCtr="0" anchor="t" bIns="91425" lIns="91425" spcFirstLastPara="1" rIns="91425" wrap="square" tIns="91425">
            <a:normAutofit fontScale="25000" lnSpcReduction="20000"/>
          </a:bodyPr>
          <a:lstStyle/>
          <a:p>
            <a:pPr indent="0" lvl="0" marL="0" rtl="0" algn="l">
              <a:lnSpc>
                <a:spcPct val="150000"/>
              </a:lnSpc>
              <a:spcBef>
                <a:spcPts val="0"/>
              </a:spcBef>
              <a:spcAft>
                <a:spcPts val="0"/>
              </a:spcAft>
              <a:buNone/>
            </a:pPr>
            <a:r>
              <a:rPr lang="en" sz="5600"/>
              <a:t>Selección de hiperparámetros con XGBoost</a:t>
            </a:r>
            <a:endParaRPr sz="5600"/>
          </a:p>
          <a:p>
            <a:pPr indent="0" lvl="0" marL="0" rtl="0" algn="l">
              <a:lnSpc>
                <a:spcPct val="150000"/>
              </a:lnSpc>
              <a:spcBef>
                <a:spcPts val="0"/>
              </a:spcBef>
              <a:spcAft>
                <a:spcPts val="0"/>
              </a:spcAft>
              <a:buNone/>
            </a:pPr>
            <a:r>
              <a:t/>
            </a:r>
            <a:endParaRPr sz="4300"/>
          </a:p>
          <a:p>
            <a:pPr indent="0" lvl="0" marL="0" rtl="0" algn="l">
              <a:lnSpc>
                <a:spcPct val="150000"/>
              </a:lnSpc>
              <a:spcBef>
                <a:spcPts val="0"/>
              </a:spcBef>
              <a:spcAft>
                <a:spcPts val="0"/>
              </a:spcAft>
              <a:buNone/>
            </a:pPr>
            <a:r>
              <a:rPr lang="en" sz="4800"/>
              <a:t>Los hiperparámetros que consideramos ajustar son los siguientes: </a:t>
            </a:r>
            <a:r>
              <a:rPr lang="en" sz="4800">
                <a:latin typeface="Consolas"/>
                <a:ea typeface="Consolas"/>
                <a:cs typeface="Consolas"/>
                <a:sym typeface="Consolas"/>
              </a:rPr>
              <a:t>num_leaves, n_estimators, subsample, learning_rate, reg_alpha.</a:t>
            </a:r>
            <a:endParaRPr sz="4800">
              <a:latin typeface="Consolas"/>
              <a:ea typeface="Consolas"/>
              <a:cs typeface="Consolas"/>
              <a:sym typeface="Consolas"/>
            </a:endParaRPr>
          </a:p>
          <a:p>
            <a:pPr indent="0" lvl="0" marL="0" rtl="0" algn="l">
              <a:lnSpc>
                <a:spcPct val="115000"/>
              </a:lnSpc>
              <a:spcBef>
                <a:spcPts val="1200"/>
              </a:spcBef>
              <a:spcAft>
                <a:spcPts val="1200"/>
              </a:spcAft>
              <a:buNone/>
            </a:pPr>
            <a:r>
              <a:t/>
            </a:r>
            <a:endParaRPr sz="3784">
              <a:latin typeface="Consolas"/>
              <a:ea typeface="Consolas"/>
              <a:cs typeface="Consolas"/>
              <a:sym typeface="Consolas"/>
            </a:endParaRPr>
          </a:p>
        </p:txBody>
      </p:sp>
      <p:sp>
        <p:nvSpPr>
          <p:cNvPr id="346" name="Google Shape;346;p44"/>
          <p:cNvSpPr txBox="1"/>
          <p:nvPr>
            <p:ph idx="2" type="body"/>
          </p:nvPr>
        </p:nvSpPr>
        <p:spPr>
          <a:xfrm>
            <a:off x="4572000" y="3480600"/>
            <a:ext cx="3988800" cy="88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Error de entrenamiento (naranja) y validación (azul) obtenido para cada uno de los 100 modelos probados con el algoritmo de Hyperopt</a:t>
            </a:r>
            <a:endParaRPr sz="1200">
              <a:latin typeface="Consolas"/>
              <a:ea typeface="Consolas"/>
              <a:cs typeface="Consolas"/>
              <a:sym typeface="Consolas"/>
            </a:endParaRPr>
          </a:p>
        </p:txBody>
      </p:sp>
      <p:pic>
        <p:nvPicPr>
          <p:cNvPr id="347" name="Google Shape;347;p44"/>
          <p:cNvPicPr preferRelativeResize="0"/>
          <p:nvPr/>
        </p:nvPicPr>
        <p:blipFill>
          <a:blip r:embed="rId3">
            <a:alphaModFix/>
          </a:blip>
          <a:stretch>
            <a:fillRect/>
          </a:stretch>
        </p:blipFill>
        <p:spPr>
          <a:xfrm>
            <a:off x="4803575" y="1203925"/>
            <a:ext cx="3134850" cy="2095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5"/>
          <p:cNvSpPr txBox="1"/>
          <p:nvPr>
            <p:ph type="title"/>
          </p:nvPr>
        </p:nvSpPr>
        <p:spPr>
          <a:xfrm>
            <a:off x="730000" y="1318650"/>
            <a:ext cx="29457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Resultado</a:t>
            </a:r>
            <a:endParaRPr/>
          </a:p>
          <a:p>
            <a:pPr indent="0" lvl="0" marL="0" rtl="0" algn="l">
              <a:spcBef>
                <a:spcPts val="0"/>
              </a:spcBef>
              <a:spcAft>
                <a:spcPts val="0"/>
              </a:spcAft>
              <a:buNone/>
            </a:pPr>
            <a:r>
              <a:rPr lang="en"/>
              <a:t>LightGBM</a:t>
            </a:r>
            <a:endParaRPr/>
          </a:p>
        </p:txBody>
      </p:sp>
      <p:sp>
        <p:nvSpPr>
          <p:cNvPr id="353" name="Google Shape;353;p45"/>
          <p:cNvSpPr txBox="1"/>
          <p:nvPr>
            <p:ph idx="1" type="subTitle"/>
          </p:nvPr>
        </p:nvSpPr>
        <p:spPr>
          <a:xfrm>
            <a:off x="730000" y="2192250"/>
            <a:ext cx="2540400" cy="2095500"/>
          </a:xfrm>
          <a:prstGeom prst="rect">
            <a:avLst/>
          </a:prstGeom>
        </p:spPr>
        <p:txBody>
          <a:bodyPr anchorCtr="0" anchor="t" bIns="91425" lIns="91425" spcFirstLastPara="1" rIns="91425" wrap="square" tIns="91425">
            <a:normAutofit fontScale="25000" lnSpcReduction="20000"/>
          </a:bodyPr>
          <a:lstStyle/>
          <a:p>
            <a:pPr indent="0" lvl="0" marL="0" rtl="0" algn="l">
              <a:lnSpc>
                <a:spcPct val="150000"/>
              </a:lnSpc>
              <a:spcBef>
                <a:spcPts val="0"/>
              </a:spcBef>
              <a:spcAft>
                <a:spcPts val="0"/>
              </a:spcAft>
              <a:buNone/>
            </a:pPr>
            <a:r>
              <a:rPr lang="en" sz="5600"/>
              <a:t>Selección de hiperparámetros con XGBoost</a:t>
            </a:r>
            <a:endParaRPr sz="5600"/>
          </a:p>
          <a:p>
            <a:pPr indent="0" lvl="0" marL="0" rtl="0" algn="l">
              <a:lnSpc>
                <a:spcPct val="150000"/>
              </a:lnSpc>
              <a:spcBef>
                <a:spcPts val="0"/>
              </a:spcBef>
              <a:spcAft>
                <a:spcPts val="0"/>
              </a:spcAft>
              <a:buNone/>
            </a:pPr>
            <a:r>
              <a:t/>
            </a:r>
            <a:endParaRPr sz="4300"/>
          </a:p>
          <a:p>
            <a:pPr indent="0" lvl="0" marL="0" rtl="0" algn="l">
              <a:lnSpc>
                <a:spcPct val="150000"/>
              </a:lnSpc>
              <a:spcBef>
                <a:spcPts val="0"/>
              </a:spcBef>
              <a:spcAft>
                <a:spcPts val="0"/>
              </a:spcAft>
              <a:buNone/>
            </a:pPr>
            <a:r>
              <a:rPr lang="en" sz="4800"/>
              <a:t>Los hiperparámetros que consideramos ajustar son los siguientes: </a:t>
            </a:r>
            <a:r>
              <a:rPr lang="en" sz="4800">
                <a:latin typeface="Consolas"/>
                <a:ea typeface="Consolas"/>
                <a:cs typeface="Consolas"/>
                <a:sym typeface="Consolas"/>
              </a:rPr>
              <a:t>num_leaves, n_estimators, subsample, learning_rate, reg_alpha.</a:t>
            </a:r>
            <a:endParaRPr sz="4800">
              <a:latin typeface="Consolas"/>
              <a:ea typeface="Consolas"/>
              <a:cs typeface="Consolas"/>
              <a:sym typeface="Consolas"/>
            </a:endParaRPr>
          </a:p>
          <a:p>
            <a:pPr indent="0" lvl="0" marL="0" rtl="0" algn="l">
              <a:lnSpc>
                <a:spcPct val="115000"/>
              </a:lnSpc>
              <a:spcBef>
                <a:spcPts val="1200"/>
              </a:spcBef>
              <a:spcAft>
                <a:spcPts val="1200"/>
              </a:spcAft>
              <a:buNone/>
            </a:pPr>
            <a:r>
              <a:t/>
            </a:r>
            <a:endParaRPr sz="3784">
              <a:latin typeface="Consolas"/>
              <a:ea typeface="Consolas"/>
              <a:cs typeface="Consolas"/>
              <a:sym typeface="Consolas"/>
            </a:endParaRPr>
          </a:p>
        </p:txBody>
      </p:sp>
      <p:sp>
        <p:nvSpPr>
          <p:cNvPr id="354" name="Google Shape;354;p45"/>
          <p:cNvSpPr txBox="1"/>
          <p:nvPr>
            <p:ph idx="2" type="body"/>
          </p:nvPr>
        </p:nvSpPr>
        <p:spPr>
          <a:xfrm>
            <a:off x="4572000" y="3480600"/>
            <a:ext cx="3988800" cy="106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434343"/>
                </a:solidFill>
              </a:rPr>
              <a:t>Comparación de los errores de entrenamiento y validación obtenidos para cada uno de los 100 modelos de LightGBM probados con el algoritmo de Hyperopt. Los colores corresponden al porcentaje de sobreajuste.</a:t>
            </a:r>
            <a:endParaRPr>
              <a:latin typeface="Consolas"/>
              <a:ea typeface="Consolas"/>
              <a:cs typeface="Consolas"/>
              <a:sym typeface="Consolas"/>
            </a:endParaRPr>
          </a:p>
        </p:txBody>
      </p:sp>
      <p:pic>
        <p:nvPicPr>
          <p:cNvPr id="355" name="Google Shape;355;p45"/>
          <p:cNvPicPr preferRelativeResize="0"/>
          <p:nvPr/>
        </p:nvPicPr>
        <p:blipFill>
          <a:blip r:embed="rId3">
            <a:alphaModFix/>
          </a:blip>
          <a:stretch>
            <a:fillRect/>
          </a:stretch>
        </p:blipFill>
        <p:spPr>
          <a:xfrm>
            <a:off x="5032725" y="1152450"/>
            <a:ext cx="2676525" cy="2305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6"/>
          <p:cNvSpPr txBox="1"/>
          <p:nvPr>
            <p:ph type="title"/>
          </p:nvPr>
        </p:nvSpPr>
        <p:spPr>
          <a:xfrm>
            <a:off x="730000" y="1318650"/>
            <a:ext cx="2877600" cy="87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Resultado</a:t>
            </a:r>
            <a:endParaRPr/>
          </a:p>
          <a:p>
            <a:pPr indent="0" lvl="0" marL="0" rtl="0" algn="l">
              <a:spcBef>
                <a:spcPts val="0"/>
              </a:spcBef>
              <a:spcAft>
                <a:spcPts val="0"/>
              </a:spcAft>
              <a:buNone/>
            </a:pPr>
            <a:r>
              <a:rPr lang="en"/>
              <a:t>XGBoost</a:t>
            </a:r>
            <a:endParaRPr/>
          </a:p>
        </p:txBody>
      </p:sp>
      <p:sp>
        <p:nvSpPr>
          <p:cNvPr id="361" name="Google Shape;361;p46"/>
          <p:cNvSpPr txBox="1"/>
          <p:nvPr>
            <p:ph idx="1" type="subTitle"/>
          </p:nvPr>
        </p:nvSpPr>
        <p:spPr>
          <a:xfrm>
            <a:off x="730000" y="2192250"/>
            <a:ext cx="2805900" cy="2571000"/>
          </a:xfrm>
          <a:prstGeom prst="rect">
            <a:avLst/>
          </a:prstGeom>
        </p:spPr>
        <p:txBody>
          <a:bodyPr anchorCtr="0" anchor="t" bIns="91425" lIns="91425" spcFirstLastPara="1" rIns="91425" wrap="square" tIns="91425">
            <a:normAutofit fontScale="32500"/>
          </a:bodyPr>
          <a:lstStyle/>
          <a:p>
            <a:pPr indent="0" lvl="0" marL="0" rtl="0" algn="l">
              <a:spcBef>
                <a:spcPts val="0"/>
              </a:spcBef>
              <a:spcAft>
                <a:spcPts val="0"/>
              </a:spcAft>
              <a:buNone/>
            </a:pPr>
            <a:r>
              <a:rPr lang="en" sz="4300"/>
              <a:t>Selección de hiperparámetros con XGBoost</a:t>
            </a:r>
            <a:endParaRPr sz="4300"/>
          </a:p>
          <a:p>
            <a:pPr indent="0" lvl="0" marL="0" rtl="0" algn="l">
              <a:spcBef>
                <a:spcPts val="0"/>
              </a:spcBef>
              <a:spcAft>
                <a:spcPts val="0"/>
              </a:spcAft>
              <a:buNone/>
            </a:pPr>
            <a:r>
              <a:t/>
            </a:r>
            <a:endParaRPr sz="4300"/>
          </a:p>
          <a:p>
            <a:pPr indent="0" lvl="0" marL="0" rtl="0" algn="l">
              <a:lnSpc>
                <a:spcPct val="115000"/>
              </a:lnSpc>
              <a:spcBef>
                <a:spcPts val="0"/>
              </a:spcBef>
              <a:spcAft>
                <a:spcPts val="0"/>
              </a:spcAft>
              <a:buNone/>
            </a:pPr>
            <a:r>
              <a:rPr lang="en" sz="3784"/>
              <a:t>Los hiperparámetros que consideramos ajustar son los siguientes: </a:t>
            </a:r>
            <a:r>
              <a:rPr lang="en" sz="3784">
                <a:latin typeface="Consolas"/>
                <a:ea typeface="Consolas"/>
                <a:cs typeface="Consolas"/>
                <a:sym typeface="Consolas"/>
              </a:rPr>
              <a:t>n_estimators, max_depth, learning_rate, gamma, subsample, reg_alpha, scale_pos_weight.</a:t>
            </a:r>
            <a:endParaRPr sz="3784">
              <a:latin typeface="Consolas"/>
              <a:ea typeface="Consolas"/>
              <a:cs typeface="Consolas"/>
              <a:sym typeface="Consolas"/>
            </a:endParaRPr>
          </a:p>
          <a:p>
            <a:pPr indent="0" lvl="0" marL="0" rtl="0" algn="l">
              <a:spcBef>
                <a:spcPts val="1200"/>
              </a:spcBef>
              <a:spcAft>
                <a:spcPts val="0"/>
              </a:spcAft>
              <a:buNone/>
            </a:pPr>
            <a:r>
              <a:t/>
            </a:r>
            <a:endParaRPr/>
          </a:p>
        </p:txBody>
      </p:sp>
      <p:sp>
        <p:nvSpPr>
          <p:cNvPr id="362" name="Google Shape;362;p46"/>
          <p:cNvSpPr txBox="1"/>
          <p:nvPr>
            <p:ph idx="2" type="body"/>
          </p:nvPr>
        </p:nvSpPr>
        <p:spPr>
          <a:xfrm>
            <a:off x="4572000" y="3449875"/>
            <a:ext cx="3990300" cy="121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Error de entrenamiento (naranja) y validación (azul) obtenido para cada uno de los 100 modelos probados con el algoritmo de Hyperopt</a:t>
            </a:r>
            <a:endParaRPr sz="1400">
              <a:latin typeface="Consolas"/>
              <a:ea typeface="Consolas"/>
              <a:cs typeface="Consolas"/>
              <a:sym typeface="Consolas"/>
            </a:endParaRPr>
          </a:p>
        </p:txBody>
      </p:sp>
      <p:pic>
        <p:nvPicPr>
          <p:cNvPr id="363" name="Google Shape;363;p46"/>
          <p:cNvPicPr preferRelativeResize="0"/>
          <p:nvPr/>
        </p:nvPicPr>
        <p:blipFill>
          <a:blip r:embed="rId3">
            <a:alphaModFix/>
          </a:blip>
          <a:stretch>
            <a:fillRect/>
          </a:stretch>
        </p:blipFill>
        <p:spPr>
          <a:xfrm>
            <a:off x="4572000" y="1087675"/>
            <a:ext cx="3543300" cy="2362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7"/>
          <p:cNvSpPr txBox="1"/>
          <p:nvPr>
            <p:ph type="title"/>
          </p:nvPr>
        </p:nvSpPr>
        <p:spPr>
          <a:xfrm>
            <a:off x="730000" y="1318650"/>
            <a:ext cx="29457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Resultado</a:t>
            </a:r>
            <a:endParaRPr/>
          </a:p>
          <a:p>
            <a:pPr indent="0" lvl="0" marL="0" rtl="0" algn="l">
              <a:spcBef>
                <a:spcPts val="0"/>
              </a:spcBef>
              <a:spcAft>
                <a:spcPts val="0"/>
              </a:spcAft>
              <a:buNone/>
            </a:pPr>
            <a:r>
              <a:rPr lang="en"/>
              <a:t>XGBoost</a:t>
            </a:r>
            <a:endParaRPr/>
          </a:p>
        </p:txBody>
      </p:sp>
      <p:pic>
        <p:nvPicPr>
          <p:cNvPr id="369" name="Google Shape;369;p47"/>
          <p:cNvPicPr preferRelativeResize="0"/>
          <p:nvPr/>
        </p:nvPicPr>
        <p:blipFill>
          <a:blip r:embed="rId3">
            <a:alphaModFix/>
          </a:blip>
          <a:stretch>
            <a:fillRect/>
          </a:stretch>
        </p:blipFill>
        <p:spPr>
          <a:xfrm>
            <a:off x="5032738" y="1210891"/>
            <a:ext cx="2676525" cy="2308934"/>
          </a:xfrm>
          <a:prstGeom prst="rect">
            <a:avLst/>
          </a:prstGeom>
          <a:noFill/>
          <a:ln>
            <a:noFill/>
          </a:ln>
        </p:spPr>
      </p:pic>
      <p:sp>
        <p:nvSpPr>
          <p:cNvPr id="370" name="Google Shape;370;p47"/>
          <p:cNvSpPr txBox="1"/>
          <p:nvPr>
            <p:ph idx="1" type="subTitle"/>
          </p:nvPr>
        </p:nvSpPr>
        <p:spPr>
          <a:xfrm>
            <a:off x="730000" y="2192250"/>
            <a:ext cx="2805900" cy="2571000"/>
          </a:xfrm>
          <a:prstGeom prst="rect">
            <a:avLst/>
          </a:prstGeom>
        </p:spPr>
        <p:txBody>
          <a:bodyPr anchorCtr="0" anchor="t" bIns="91425" lIns="91425" spcFirstLastPara="1" rIns="91425" wrap="square" tIns="91425">
            <a:normAutofit fontScale="32500"/>
          </a:bodyPr>
          <a:lstStyle/>
          <a:p>
            <a:pPr indent="0" lvl="0" marL="0" rtl="0" algn="l">
              <a:spcBef>
                <a:spcPts val="0"/>
              </a:spcBef>
              <a:spcAft>
                <a:spcPts val="0"/>
              </a:spcAft>
              <a:buNone/>
            </a:pPr>
            <a:r>
              <a:rPr lang="en" sz="4300"/>
              <a:t>Selección de hiperparámetros con XGBoost</a:t>
            </a:r>
            <a:endParaRPr sz="4300"/>
          </a:p>
          <a:p>
            <a:pPr indent="0" lvl="0" marL="0" rtl="0" algn="l">
              <a:spcBef>
                <a:spcPts val="0"/>
              </a:spcBef>
              <a:spcAft>
                <a:spcPts val="0"/>
              </a:spcAft>
              <a:buNone/>
            </a:pPr>
            <a:r>
              <a:t/>
            </a:r>
            <a:endParaRPr sz="4300"/>
          </a:p>
          <a:p>
            <a:pPr indent="0" lvl="0" marL="0" rtl="0" algn="l">
              <a:lnSpc>
                <a:spcPct val="115000"/>
              </a:lnSpc>
              <a:spcBef>
                <a:spcPts val="0"/>
              </a:spcBef>
              <a:spcAft>
                <a:spcPts val="0"/>
              </a:spcAft>
              <a:buNone/>
            </a:pPr>
            <a:r>
              <a:rPr lang="en" sz="3784"/>
              <a:t>Los hiperparámetros que consideramos ajustar son los siguientes: </a:t>
            </a:r>
            <a:r>
              <a:rPr lang="en" sz="3784">
                <a:latin typeface="Consolas"/>
                <a:ea typeface="Consolas"/>
                <a:cs typeface="Consolas"/>
                <a:sym typeface="Consolas"/>
              </a:rPr>
              <a:t>n_estimators, max_depth, learning_rate, gamma, subsample, reg_alpha, scale_pos_weight.</a:t>
            </a:r>
            <a:endParaRPr sz="3784">
              <a:latin typeface="Consolas"/>
              <a:ea typeface="Consolas"/>
              <a:cs typeface="Consolas"/>
              <a:sym typeface="Consolas"/>
            </a:endParaRPr>
          </a:p>
          <a:p>
            <a:pPr indent="0" lvl="0" marL="0" rtl="0" algn="l">
              <a:spcBef>
                <a:spcPts val="1200"/>
              </a:spcBef>
              <a:spcAft>
                <a:spcPts val="0"/>
              </a:spcAft>
              <a:buNone/>
            </a:pPr>
            <a:r>
              <a:t/>
            </a:r>
            <a:endParaRPr/>
          </a:p>
        </p:txBody>
      </p:sp>
      <p:sp>
        <p:nvSpPr>
          <p:cNvPr id="371" name="Google Shape;371;p47"/>
          <p:cNvSpPr txBox="1"/>
          <p:nvPr/>
        </p:nvSpPr>
        <p:spPr>
          <a:xfrm>
            <a:off x="4384850" y="3519825"/>
            <a:ext cx="39723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434343"/>
                </a:solidFill>
                <a:latin typeface="Lato"/>
                <a:ea typeface="Lato"/>
                <a:cs typeface="Lato"/>
                <a:sym typeface="Lato"/>
              </a:rPr>
              <a:t>Comparación de los errores de entrenamiento y validación obtenidos para cada uno de los 100 modelos de XGBoost probados con el algoritmo de Hyperopt. Los colores corresponden al porcentaje de sobreajuste</a:t>
            </a:r>
            <a:r>
              <a:rPr lang="en" sz="1100">
                <a:solidFill>
                  <a:srgbClr val="434343"/>
                </a:solidFill>
                <a:latin typeface="Lato"/>
                <a:ea typeface="Lato"/>
                <a:cs typeface="Lato"/>
                <a:sym typeface="Lato"/>
              </a:rPr>
              <a:t>.</a:t>
            </a:r>
            <a:endParaRPr sz="1100">
              <a:solidFill>
                <a:srgbClr val="434343"/>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8"/>
          <p:cNvSpPr txBox="1"/>
          <p:nvPr>
            <p:ph type="title"/>
          </p:nvPr>
        </p:nvSpPr>
        <p:spPr>
          <a:xfrm>
            <a:off x="730000" y="1318650"/>
            <a:ext cx="2945700" cy="67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Análisis del error</a:t>
            </a:r>
            <a:endParaRPr/>
          </a:p>
        </p:txBody>
      </p:sp>
      <p:sp>
        <p:nvSpPr>
          <p:cNvPr id="377" name="Google Shape;377;p48"/>
          <p:cNvSpPr txBox="1"/>
          <p:nvPr/>
        </p:nvSpPr>
        <p:spPr>
          <a:xfrm>
            <a:off x="4368925" y="3680850"/>
            <a:ext cx="39723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50">
                <a:solidFill>
                  <a:srgbClr val="434343"/>
                </a:solidFill>
                <a:latin typeface="Lato"/>
                <a:ea typeface="Lato"/>
                <a:cs typeface="Lato"/>
                <a:sym typeface="Lato"/>
              </a:rPr>
              <a:t>Histograma del error absoluto entre lo predicho y lo real</a:t>
            </a:r>
            <a:endParaRPr sz="1200">
              <a:solidFill>
                <a:srgbClr val="434343"/>
              </a:solidFill>
              <a:latin typeface="Lato"/>
              <a:ea typeface="Lato"/>
              <a:cs typeface="Lato"/>
              <a:sym typeface="Lato"/>
            </a:endParaRPr>
          </a:p>
        </p:txBody>
      </p:sp>
      <p:pic>
        <p:nvPicPr>
          <p:cNvPr id="378" name="Google Shape;378;p48"/>
          <p:cNvPicPr preferRelativeResize="0"/>
          <p:nvPr/>
        </p:nvPicPr>
        <p:blipFill>
          <a:blip r:embed="rId3">
            <a:alphaModFix/>
          </a:blip>
          <a:stretch>
            <a:fillRect/>
          </a:stretch>
        </p:blipFill>
        <p:spPr>
          <a:xfrm>
            <a:off x="4265388" y="1318650"/>
            <a:ext cx="3705225" cy="2362200"/>
          </a:xfrm>
          <a:prstGeom prst="rect">
            <a:avLst/>
          </a:prstGeom>
          <a:noFill/>
          <a:ln>
            <a:noFill/>
          </a:ln>
        </p:spPr>
      </p:pic>
      <p:sp>
        <p:nvSpPr>
          <p:cNvPr id="379" name="Google Shape;379;p48"/>
          <p:cNvSpPr txBox="1"/>
          <p:nvPr>
            <p:ph idx="1" type="subTitle"/>
          </p:nvPr>
        </p:nvSpPr>
        <p:spPr>
          <a:xfrm>
            <a:off x="730000" y="1833275"/>
            <a:ext cx="2805900" cy="1716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a:t>Análisis de algunos casos donde el modelo falla</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Seleccionamos los datos en malos ejemplos (error mayor a 0.7) y buenos (error menor a 0.2)</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9"/>
          <p:cNvSpPr txBox="1"/>
          <p:nvPr>
            <p:ph idx="1" type="body"/>
          </p:nvPr>
        </p:nvSpPr>
        <p:spPr>
          <a:xfrm>
            <a:off x="724950" y="44487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Algunos ejemplos donde el modelo falla</a:t>
            </a:r>
            <a:endParaRPr/>
          </a:p>
        </p:txBody>
      </p:sp>
      <p:pic>
        <p:nvPicPr>
          <p:cNvPr id="385" name="Google Shape;385;p49"/>
          <p:cNvPicPr preferRelativeResize="0"/>
          <p:nvPr/>
        </p:nvPicPr>
        <p:blipFill>
          <a:blip r:embed="rId3">
            <a:alphaModFix/>
          </a:blip>
          <a:stretch>
            <a:fillRect/>
          </a:stretch>
        </p:blipFill>
        <p:spPr>
          <a:xfrm>
            <a:off x="723300" y="547898"/>
            <a:ext cx="7697400" cy="382465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0"/>
          <p:cNvSpPr txBox="1"/>
          <p:nvPr>
            <p:ph type="title"/>
          </p:nvPr>
        </p:nvSpPr>
        <p:spPr>
          <a:xfrm>
            <a:off x="729450" y="1318650"/>
            <a:ext cx="7688400" cy="50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40"/>
              <a:t>D</a:t>
            </a:r>
            <a:r>
              <a:rPr lang="en" sz="1940"/>
              <a:t>istribución de variables numéricas para diferentes ejemplos </a:t>
            </a:r>
            <a:endParaRPr sz="1940"/>
          </a:p>
        </p:txBody>
      </p:sp>
      <p:pic>
        <p:nvPicPr>
          <p:cNvPr id="391" name="Google Shape;391;p50"/>
          <p:cNvPicPr preferRelativeResize="0"/>
          <p:nvPr/>
        </p:nvPicPr>
        <p:blipFill>
          <a:blip r:embed="rId3">
            <a:alphaModFix/>
          </a:blip>
          <a:stretch>
            <a:fillRect/>
          </a:stretch>
        </p:blipFill>
        <p:spPr>
          <a:xfrm>
            <a:off x="729450" y="2303275"/>
            <a:ext cx="2419971" cy="1619598"/>
          </a:xfrm>
          <a:prstGeom prst="rect">
            <a:avLst/>
          </a:prstGeom>
          <a:noFill/>
          <a:ln>
            <a:noFill/>
          </a:ln>
        </p:spPr>
      </p:pic>
      <p:pic>
        <p:nvPicPr>
          <p:cNvPr id="392" name="Google Shape;392;p50"/>
          <p:cNvPicPr preferRelativeResize="0"/>
          <p:nvPr/>
        </p:nvPicPr>
        <p:blipFill>
          <a:blip r:embed="rId4">
            <a:alphaModFix/>
          </a:blip>
          <a:stretch>
            <a:fillRect/>
          </a:stretch>
        </p:blipFill>
        <p:spPr>
          <a:xfrm>
            <a:off x="3281962" y="2294000"/>
            <a:ext cx="2419972" cy="1638150"/>
          </a:xfrm>
          <a:prstGeom prst="rect">
            <a:avLst/>
          </a:prstGeom>
          <a:noFill/>
          <a:ln>
            <a:noFill/>
          </a:ln>
        </p:spPr>
      </p:pic>
      <p:pic>
        <p:nvPicPr>
          <p:cNvPr id="393" name="Google Shape;393;p50"/>
          <p:cNvPicPr preferRelativeResize="0"/>
          <p:nvPr/>
        </p:nvPicPr>
        <p:blipFill>
          <a:blip r:embed="rId5">
            <a:alphaModFix/>
          </a:blip>
          <a:stretch>
            <a:fillRect/>
          </a:stretch>
        </p:blipFill>
        <p:spPr>
          <a:xfrm>
            <a:off x="5869178" y="2306337"/>
            <a:ext cx="2419971" cy="1613463"/>
          </a:xfrm>
          <a:prstGeom prst="rect">
            <a:avLst/>
          </a:prstGeom>
          <a:noFill/>
          <a:ln>
            <a:noFill/>
          </a:ln>
        </p:spPr>
      </p:pic>
      <p:sp>
        <p:nvSpPr>
          <p:cNvPr id="394" name="Google Shape;394;p50"/>
          <p:cNvSpPr txBox="1"/>
          <p:nvPr/>
        </p:nvSpPr>
        <p:spPr>
          <a:xfrm>
            <a:off x="792150" y="4022825"/>
            <a:ext cx="755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595959"/>
                </a:solidFill>
                <a:latin typeface="Raleway"/>
                <a:ea typeface="Raleway"/>
                <a:cs typeface="Raleway"/>
                <a:sym typeface="Raleway"/>
              </a:rPr>
              <a:t>En celestes, observaciones con mal error, en naranja observaciones con buen error.</a:t>
            </a:r>
            <a:endParaRPr>
              <a:solidFill>
                <a:srgbClr val="595959"/>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1"/>
          <p:cNvSpPr txBox="1"/>
          <p:nvPr>
            <p:ph type="title"/>
          </p:nvPr>
        </p:nvSpPr>
        <p:spPr>
          <a:xfrm>
            <a:off x="730000" y="1318650"/>
            <a:ext cx="2945700" cy="67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Análisis del error</a:t>
            </a:r>
            <a:endParaRPr/>
          </a:p>
        </p:txBody>
      </p:sp>
      <p:sp>
        <p:nvSpPr>
          <p:cNvPr id="400" name="Google Shape;400;p51"/>
          <p:cNvSpPr txBox="1"/>
          <p:nvPr/>
        </p:nvSpPr>
        <p:spPr>
          <a:xfrm>
            <a:off x="4368925" y="3680850"/>
            <a:ext cx="39723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50">
                <a:solidFill>
                  <a:srgbClr val="434343"/>
                </a:solidFill>
                <a:latin typeface="Lato"/>
                <a:ea typeface="Lato"/>
                <a:cs typeface="Lato"/>
                <a:sym typeface="Lato"/>
              </a:rPr>
              <a:t>Histograma del error absoluto entre lo predicho y lo real</a:t>
            </a:r>
            <a:endParaRPr sz="1200">
              <a:solidFill>
                <a:srgbClr val="434343"/>
              </a:solidFill>
              <a:latin typeface="Lato"/>
              <a:ea typeface="Lato"/>
              <a:cs typeface="Lato"/>
              <a:sym typeface="Lato"/>
            </a:endParaRPr>
          </a:p>
        </p:txBody>
      </p:sp>
      <p:pic>
        <p:nvPicPr>
          <p:cNvPr id="401" name="Google Shape;401;p51"/>
          <p:cNvPicPr preferRelativeResize="0"/>
          <p:nvPr/>
        </p:nvPicPr>
        <p:blipFill>
          <a:blip r:embed="rId3">
            <a:alphaModFix/>
          </a:blip>
          <a:stretch>
            <a:fillRect/>
          </a:stretch>
        </p:blipFill>
        <p:spPr>
          <a:xfrm>
            <a:off x="4265388" y="1318650"/>
            <a:ext cx="3705225" cy="2362200"/>
          </a:xfrm>
          <a:prstGeom prst="rect">
            <a:avLst/>
          </a:prstGeom>
          <a:noFill/>
          <a:ln>
            <a:noFill/>
          </a:ln>
        </p:spPr>
      </p:pic>
      <p:sp>
        <p:nvSpPr>
          <p:cNvPr id="402" name="Google Shape;402;p51"/>
          <p:cNvSpPr txBox="1"/>
          <p:nvPr>
            <p:ph idx="1" type="subTitle"/>
          </p:nvPr>
        </p:nvSpPr>
        <p:spPr>
          <a:xfrm>
            <a:off x="730000" y="1802200"/>
            <a:ext cx="2805900" cy="17160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None/>
            </a:pPr>
            <a:r>
              <a:rPr lang="en">
                <a:solidFill>
                  <a:srgbClr val="434343"/>
                </a:solidFill>
              </a:rPr>
              <a:t>L</a:t>
            </a:r>
            <a:r>
              <a:rPr lang="en">
                <a:solidFill>
                  <a:srgbClr val="434343"/>
                </a:solidFill>
              </a:rPr>
              <a:t>os errores graves representan solo el 4 % de los datos del dev.  </a:t>
            </a:r>
            <a:endParaRPr>
              <a:solidFill>
                <a:srgbClr val="434343"/>
              </a:solidFill>
            </a:endParaRPr>
          </a:p>
        </p:txBody>
      </p:sp>
      <p:sp>
        <p:nvSpPr>
          <p:cNvPr id="403" name="Google Shape;403;p51"/>
          <p:cNvSpPr/>
          <p:nvPr/>
        </p:nvSpPr>
        <p:spPr>
          <a:xfrm>
            <a:off x="6751875" y="2936925"/>
            <a:ext cx="1218741" cy="823650"/>
          </a:xfrm>
          <a:custGeom>
            <a:rect b="b" l="l" r="r" t="t"/>
            <a:pathLst>
              <a:path extrusionOk="0" h="69360" w="71261">
                <a:moveTo>
                  <a:pt x="31479" y="918"/>
                </a:moveTo>
                <a:cubicBezTo>
                  <a:pt x="17026" y="5048"/>
                  <a:pt x="3809" y="19401"/>
                  <a:pt x="1022" y="34172"/>
                </a:cubicBezTo>
                <a:cubicBezTo>
                  <a:pt x="-646" y="43012"/>
                  <a:pt x="-608" y="53676"/>
                  <a:pt x="4752" y="60900"/>
                </a:cubicBezTo>
                <a:cubicBezTo>
                  <a:pt x="7769" y="64966"/>
                  <a:pt x="12881" y="67488"/>
                  <a:pt x="17805" y="68670"/>
                </a:cubicBezTo>
                <a:cubicBezTo>
                  <a:pt x="42310" y="74551"/>
                  <a:pt x="76104" y="39194"/>
                  <a:pt x="70638" y="14593"/>
                </a:cubicBezTo>
                <a:cubicBezTo>
                  <a:pt x="69287" y="8514"/>
                  <a:pt x="63537" y="3061"/>
                  <a:pt x="57585" y="1229"/>
                </a:cubicBezTo>
                <a:cubicBezTo>
                  <a:pt x="44496" y="-2799"/>
                  <a:pt x="28110" y="3977"/>
                  <a:pt x="18426" y="13661"/>
                </a:cubicBezTo>
              </a:path>
            </a:pathLst>
          </a:custGeom>
          <a:noFill/>
          <a:ln cap="flat" cmpd="sng" w="19050">
            <a:solidFill>
              <a:srgbClr val="E69138"/>
            </a:solidFill>
            <a:prstDash val="solid"/>
            <a:round/>
            <a:headEnd len="med" w="med" type="none"/>
            <a:tailEnd len="med" w="med" type="none"/>
          </a:ln>
        </p:spPr>
      </p:sp>
      <p:sp>
        <p:nvSpPr>
          <p:cNvPr id="404" name="Google Shape;404;p51"/>
          <p:cNvSpPr txBox="1"/>
          <p:nvPr/>
        </p:nvSpPr>
        <p:spPr>
          <a:xfrm>
            <a:off x="7970625" y="2773675"/>
            <a:ext cx="745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E69138"/>
                </a:solidFill>
                <a:latin typeface="Calligraffitti"/>
                <a:ea typeface="Calligraffitti"/>
                <a:cs typeface="Calligraffitti"/>
                <a:sym typeface="Calligraffitti"/>
              </a:rPr>
              <a:t>4%</a:t>
            </a:r>
            <a:endParaRPr b="1" sz="1600">
              <a:solidFill>
                <a:srgbClr val="E69138"/>
              </a:solidFill>
              <a:latin typeface="Calligraffitti"/>
              <a:ea typeface="Calligraffitti"/>
              <a:cs typeface="Calligraffitti"/>
              <a:sym typeface="Calligraffitt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2"/>
          <p:cNvSpPr txBox="1"/>
          <p:nvPr>
            <p:ph type="title"/>
          </p:nvPr>
        </p:nvSpPr>
        <p:spPr>
          <a:xfrm>
            <a:off x="730000" y="1318650"/>
            <a:ext cx="29457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Resultado</a:t>
            </a:r>
            <a:endParaRPr/>
          </a:p>
          <a:p>
            <a:pPr indent="0" lvl="0" marL="0" rtl="0" algn="l">
              <a:spcBef>
                <a:spcPts val="0"/>
              </a:spcBef>
              <a:spcAft>
                <a:spcPts val="0"/>
              </a:spcAft>
              <a:buNone/>
            </a:pPr>
            <a:r>
              <a:rPr lang="en"/>
              <a:t>XGBoost óptimo</a:t>
            </a:r>
            <a:endParaRPr/>
          </a:p>
        </p:txBody>
      </p:sp>
      <p:graphicFrame>
        <p:nvGraphicFramePr>
          <p:cNvPr id="410" name="Google Shape;410;p52"/>
          <p:cNvGraphicFramePr/>
          <p:nvPr/>
        </p:nvGraphicFramePr>
        <p:xfrm>
          <a:off x="4077850" y="1623388"/>
          <a:ext cx="3000000" cy="3000000"/>
        </p:xfrm>
        <a:graphic>
          <a:graphicData uri="http://schemas.openxmlformats.org/drawingml/2006/table">
            <a:tbl>
              <a:tblPr>
                <a:noFill/>
                <a:tableStyleId>{EC355809-2F36-420A-8DBE-18A33FF3926F}</a:tableStyleId>
              </a:tblPr>
              <a:tblGrid>
                <a:gridCol w="1607575"/>
                <a:gridCol w="1607575"/>
                <a:gridCol w="1607575"/>
              </a:tblGrid>
              <a:tr h="358875">
                <a:tc>
                  <a:txBody>
                    <a:bodyPr/>
                    <a:lstStyle/>
                    <a:p>
                      <a:pPr indent="0" lvl="0" marL="0" rtl="0" algn="l">
                        <a:spcBef>
                          <a:spcPts val="0"/>
                        </a:spcBef>
                        <a:spcAft>
                          <a:spcPts val="0"/>
                        </a:spcAft>
                        <a:buNone/>
                      </a:pPr>
                      <a:r>
                        <a:t/>
                      </a:r>
                      <a:endParaRPr b="1"/>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l">
                        <a:spcBef>
                          <a:spcPts val="0"/>
                        </a:spcBef>
                        <a:spcAft>
                          <a:spcPts val="0"/>
                        </a:spcAft>
                        <a:buNone/>
                      </a:pPr>
                      <a:r>
                        <a:rPr b="1" lang="en"/>
                        <a:t>Sin calibrar</a:t>
                      </a:r>
                      <a:endParaRPr b="1"/>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l">
                        <a:spcBef>
                          <a:spcPts val="0"/>
                        </a:spcBef>
                        <a:spcAft>
                          <a:spcPts val="0"/>
                        </a:spcAft>
                        <a:buNone/>
                      </a:pPr>
                      <a:r>
                        <a:rPr b="1" lang="en"/>
                        <a:t>calibrado</a:t>
                      </a:r>
                      <a:endParaRPr b="1"/>
                    </a:p>
                  </a:txBody>
                  <a:tcPr marT="91425" marB="91425" marR="91425" marL="91425">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solidFill>
                      <a:prstDash val="dot"/>
                      <a:round/>
                      <a:headEnd len="sm" w="sm" type="none"/>
                      <a:tailEnd len="sm" w="sm" type="none"/>
                    </a:lnB>
                  </a:tcPr>
                </a:tc>
              </a:tr>
              <a:tr h="358875">
                <a:tc>
                  <a:txBody>
                    <a:bodyPr/>
                    <a:lstStyle/>
                    <a:p>
                      <a:pPr indent="0" lvl="0" marL="0" rtl="0" algn="l">
                        <a:spcBef>
                          <a:spcPts val="0"/>
                        </a:spcBef>
                        <a:spcAft>
                          <a:spcPts val="0"/>
                        </a:spcAft>
                        <a:buNone/>
                      </a:pPr>
                      <a:r>
                        <a:rPr lang="en"/>
                        <a:t>Train</a:t>
                      </a:r>
                      <a:endParaRPr/>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l">
                        <a:spcBef>
                          <a:spcPts val="0"/>
                        </a:spcBef>
                        <a:spcAft>
                          <a:spcPts val="0"/>
                        </a:spcAft>
                        <a:buNone/>
                      </a:pPr>
                      <a:r>
                        <a:rPr lang="en"/>
                        <a:t>0.136</a:t>
                      </a:r>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l">
                        <a:spcBef>
                          <a:spcPts val="0"/>
                        </a:spcBef>
                        <a:spcAft>
                          <a:spcPts val="0"/>
                        </a:spcAft>
                        <a:buNone/>
                      </a:pPr>
                      <a:r>
                        <a:rPr lang="en"/>
                        <a:t>0.149</a:t>
                      </a:r>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552150">
                <a:tc>
                  <a:txBody>
                    <a:bodyPr/>
                    <a:lstStyle/>
                    <a:p>
                      <a:pPr indent="0" lvl="0" marL="0" rtl="0" algn="l">
                        <a:spcBef>
                          <a:spcPts val="0"/>
                        </a:spcBef>
                        <a:spcAft>
                          <a:spcPts val="0"/>
                        </a:spcAft>
                        <a:buNone/>
                      </a:pPr>
                      <a:r>
                        <a:rPr lang="en"/>
                        <a:t>Dev</a:t>
                      </a:r>
                      <a:endParaRPr/>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l">
                        <a:spcBef>
                          <a:spcPts val="0"/>
                        </a:spcBef>
                        <a:spcAft>
                          <a:spcPts val="0"/>
                        </a:spcAft>
                        <a:buNone/>
                      </a:pPr>
                      <a:r>
                        <a:rPr lang="en"/>
                        <a:t>0.160</a:t>
                      </a:r>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l">
                        <a:spcBef>
                          <a:spcPts val="0"/>
                        </a:spcBef>
                        <a:spcAft>
                          <a:spcPts val="0"/>
                        </a:spcAft>
                        <a:buNone/>
                      </a:pPr>
                      <a:r>
                        <a:rPr lang="en"/>
                        <a:t>0.168</a:t>
                      </a:r>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552150">
                <a:tc>
                  <a:txBody>
                    <a:bodyPr/>
                    <a:lstStyle/>
                    <a:p>
                      <a:pPr indent="0" lvl="0" marL="0" rtl="0" algn="l">
                        <a:spcBef>
                          <a:spcPts val="0"/>
                        </a:spcBef>
                        <a:spcAft>
                          <a:spcPts val="0"/>
                        </a:spcAft>
                        <a:buNone/>
                      </a:pPr>
                      <a:r>
                        <a:rPr lang="en"/>
                        <a:t>Test</a:t>
                      </a:r>
                      <a:endParaRPr/>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c>
                  <a:txBody>
                    <a:bodyPr/>
                    <a:lstStyle/>
                    <a:p>
                      <a:pPr indent="0" lvl="0" marL="0" rtl="0" algn="l">
                        <a:spcBef>
                          <a:spcPts val="0"/>
                        </a:spcBef>
                        <a:spcAft>
                          <a:spcPts val="0"/>
                        </a:spcAft>
                        <a:buNone/>
                      </a:pPr>
                      <a:r>
                        <a:rPr lang="en"/>
                        <a:t>0.150</a:t>
                      </a:r>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c>
                  <a:txBody>
                    <a:bodyPr/>
                    <a:lstStyle/>
                    <a:p>
                      <a:pPr indent="0" lvl="0" marL="0" rtl="0" algn="l">
                        <a:spcBef>
                          <a:spcPts val="0"/>
                        </a:spcBef>
                        <a:spcAft>
                          <a:spcPts val="0"/>
                        </a:spcAft>
                        <a:buNone/>
                      </a:pPr>
                      <a:r>
                        <a:rPr lang="en"/>
                        <a:t>0.160</a:t>
                      </a:r>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r>
            </a:tbl>
          </a:graphicData>
        </a:graphic>
      </p:graphicFrame>
      <p:sp>
        <p:nvSpPr>
          <p:cNvPr id="411" name="Google Shape;411;p52"/>
          <p:cNvSpPr txBox="1"/>
          <p:nvPr>
            <p:ph idx="1" type="subTitle"/>
          </p:nvPr>
        </p:nvSpPr>
        <p:spPr>
          <a:xfrm>
            <a:off x="5462013" y="3782825"/>
            <a:ext cx="2054400" cy="391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Métricas comparativas</a:t>
            </a:r>
            <a:endParaRPr/>
          </a:p>
        </p:txBody>
      </p:sp>
      <p:sp>
        <p:nvSpPr>
          <p:cNvPr id="412" name="Google Shape;412;p52"/>
          <p:cNvSpPr txBox="1"/>
          <p:nvPr>
            <p:ph idx="1" type="subTitle"/>
          </p:nvPr>
        </p:nvSpPr>
        <p:spPr>
          <a:xfrm>
            <a:off x="730000" y="2192250"/>
            <a:ext cx="2805900" cy="2571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700"/>
              <a:t>Selección de un modelo XGBoost con poco overfitting y jugamos con su calibración de probabilidades</a:t>
            </a:r>
            <a:endParaRPr sz="13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3"/>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Calibración con datos del train</a:t>
            </a:r>
            <a:endParaRPr/>
          </a:p>
        </p:txBody>
      </p:sp>
      <p:pic>
        <p:nvPicPr>
          <p:cNvPr id="418" name="Google Shape;418;p53"/>
          <p:cNvPicPr preferRelativeResize="0"/>
          <p:nvPr/>
        </p:nvPicPr>
        <p:blipFill>
          <a:blip r:embed="rId3">
            <a:alphaModFix/>
          </a:blip>
          <a:stretch>
            <a:fillRect/>
          </a:stretch>
        </p:blipFill>
        <p:spPr>
          <a:xfrm>
            <a:off x="1586075" y="1018788"/>
            <a:ext cx="6048376" cy="310592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18"/>
          <p:cNvPicPr preferRelativeResize="0"/>
          <p:nvPr/>
        </p:nvPicPr>
        <p:blipFill>
          <a:blip r:embed="rId3">
            <a:alphaModFix/>
          </a:blip>
          <a:stretch>
            <a:fillRect/>
          </a:stretch>
        </p:blipFill>
        <p:spPr>
          <a:xfrm>
            <a:off x="7137350" y="3136850"/>
            <a:ext cx="2006651" cy="2006651"/>
          </a:xfrm>
          <a:prstGeom prst="rect">
            <a:avLst/>
          </a:prstGeom>
          <a:noFill/>
          <a:ln>
            <a:noFill/>
          </a:ln>
        </p:spPr>
      </p:pic>
      <p:sp>
        <p:nvSpPr>
          <p:cNvPr id="135" name="Google Shape;135;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Solución</a:t>
            </a:r>
            <a:endParaRPr/>
          </a:p>
        </p:txBody>
      </p:sp>
      <p:sp>
        <p:nvSpPr>
          <p:cNvPr id="136" name="Google Shape;136;p18"/>
          <p:cNvSpPr txBox="1"/>
          <p:nvPr>
            <p:ph idx="1" type="body"/>
          </p:nvPr>
        </p:nvSpPr>
        <p:spPr>
          <a:xfrm>
            <a:off x="729450" y="1966363"/>
            <a:ext cx="7334400" cy="1208700"/>
          </a:xfrm>
          <a:prstGeom prst="rect">
            <a:avLst/>
          </a:prstGeom>
        </p:spPr>
        <p:txBody>
          <a:bodyPr anchorCtr="0" anchor="t" bIns="91425" lIns="91425" spcFirstLastPara="1" rIns="91425" wrap="square" tIns="91425">
            <a:normAutofit fontScale="77500" lnSpcReduction="20000"/>
          </a:bodyPr>
          <a:lstStyle/>
          <a:p>
            <a:pPr indent="-302418" lvl="0" marL="457200" rtl="0" algn="just">
              <a:lnSpc>
                <a:spcPct val="150000"/>
              </a:lnSpc>
              <a:spcBef>
                <a:spcPts val="0"/>
              </a:spcBef>
              <a:spcAft>
                <a:spcPts val="0"/>
              </a:spcAft>
              <a:buClr>
                <a:srgbClr val="434343"/>
              </a:buClr>
              <a:buSzPct val="100000"/>
              <a:buChar char="●"/>
            </a:pPr>
            <a:r>
              <a:rPr lang="en" sz="1500">
                <a:solidFill>
                  <a:srgbClr val="434343"/>
                </a:solidFill>
              </a:rPr>
              <a:t>Software predictivo vinculado con la base de datos de cada paciente </a:t>
            </a:r>
            <a:endParaRPr sz="1500">
              <a:solidFill>
                <a:srgbClr val="434343"/>
              </a:solidFill>
            </a:endParaRPr>
          </a:p>
          <a:p>
            <a:pPr indent="-302418" lvl="0" marL="457200" rtl="0" algn="just">
              <a:lnSpc>
                <a:spcPct val="150000"/>
              </a:lnSpc>
              <a:spcBef>
                <a:spcPts val="0"/>
              </a:spcBef>
              <a:spcAft>
                <a:spcPts val="0"/>
              </a:spcAft>
              <a:buClr>
                <a:srgbClr val="434343"/>
              </a:buClr>
              <a:buSzPct val="100000"/>
              <a:buChar char="●"/>
            </a:pPr>
            <a:r>
              <a:rPr lang="en" sz="1500">
                <a:solidFill>
                  <a:srgbClr val="434343"/>
                </a:solidFill>
              </a:rPr>
              <a:t>Identificar el grado de riesgo que tienen los pacientes de padecer un ACV</a:t>
            </a:r>
            <a:endParaRPr sz="1500">
              <a:solidFill>
                <a:srgbClr val="434343"/>
              </a:solidFill>
            </a:endParaRPr>
          </a:p>
          <a:p>
            <a:pPr indent="-302418" lvl="0" marL="457200" rtl="0" algn="just">
              <a:lnSpc>
                <a:spcPct val="150000"/>
              </a:lnSpc>
              <a:spcBef>
                <a:spcPts val="0"/>
              </a:spcBef>
              <a:spcAft>
                <a:spcPts val="0"/>
              </a:spcAft>
              <a:buClr>
                <a:srgbClr val="434343"/>
              </a:buClr>
              <a:buSzPct val="100000"/>
              <a:buChar char="●"/>
            </a:pPr>
            <a:r>
              <a:rPr lang="en" sz="1500">
                <a:solidFill>
                  <a:srgbClr val="434343"/>
                </a:solidFill>
              </a:rPr>
              <a:t>Recomendación al médico sobre tratamiento </a:t>
            </a:r>
            <a:endParaRPr sz="1500">
              <a:solidFill>
                <a:srgbClr val="434343"/>
              </a:solidFill>
            </a:endParaRPr>
          </a:p>
          <a:p>
            <a:pPr indent="0" lvl="0" marL="457200" rtl="0" algn="just">
              <a:lnSpc>
                <a:spcPct val="150000"/>
              </a:lnSpc>
              <a:spcBef>
                <a:spcPts val="1200"/>
              </a:spcBef>
              <a:spcAft>
                <a:spcPts val="1200"/>
              </a:spcAft>
              <a:buNone/>
            </a:pPr>
            <a:r>
              <a:t/>
            </a:r>
            <a:endParaRPr sz="1500">
              <a:solidFill>
                <a:srgbClr val="434343"/>
              </a:solidFill>
            </a:endParaRPr>
          </a:p>
        </p:txBody>
      </p:sp>
      <p:sp>
        <p:nvSpPr>
          <p:cNvPr id="137" name="Google Shape;137;p18"/>
          <p:cNvSpPr txBox="1"/>
          <p:nvPr>
            <p:ph type="title"/>
          </p:nvPr>
        </p:nvSpPr>
        <p:spPr>
          <a:xfrm>
            <a:off x="1884075" y="3136850"/>
            <a:ext cx="6534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500"/>
              <a:t>Modelo de ML</a:t>
            </a:r>
            <a:endParaRPr sz="2500"/>
          </a:p>
        </p:txBody>
      </p:sp>
      <p:sp>
        <p:nvSpPr>
          <p:cNvPr id="138" name="Google Shape;138;p18"/>
          <p:cNvSpPr txBox="1"/>
          <p:nvPr>
            <p:ph idx="1" type="body"/>
          </p:nvPr>
        </p:nvSpPr>
        <p:spPr>
          <a:xfrm>
            <a:off x="1629725" y="3672049"/>
            <a:ext cx="6434100" cy="1123800"/>
          </a:xfrm>
          <a:prstGeom prst="rect">
            <a:avLst/>
          </a:prstGeom>
        </p:spPr>
        <p:txBody>
          <a:bodyPr anchorCtr="0" anchor="t" bIns="91425" lIns="91425" spcFirstLastPara="1" rIns="91425" wrap="square" tIns="91425">
            <a:normAutofit fontScale="70000" lnSpcReduction="20000"/>
          </a:bodyPr>
          <a:lstStyle/>
          <a:p>
            <a:pPr indent="-295275" lvl="0" marL="457200" rtl="0" algn="just">
              <a:lnSpc>
                <a:spcPct val="150000"/>
              </a:lnSpc>
              <a:spcBef>
                <a:spcPts val="0"/>
              </a:spcBef>
              <a:spcAft>
                <a:spcPts val="0"/>
              </a:spcAft>
              <a:buClr>
                <a:srgbClr val="434343"/>
              </a:buClr>
              <a:buSzPct val="100000"/>
              <a:buChar char="●"/>
            </a:pPr>
            <a:r>
              <a:rPr lang="en" sz="1500">
                <a:solidFill>
                  <a:srgbClr val="434343"/>
                </a:solidFill>
              </a:rPr>
              <a:t>Modelo Regresión</a:t>
            </a:r>
            <a:endParaRPr sz="1500">
              <a:solidFill>
                <a:srgbClr val="434343"/>
              </a:solidFill>
            </a:endParaRPr>
          </a:p>
          <a:p>
            <a:pPr indent="-295275" lvl="0" marL="457200" rtl="0" algn="just">
              <a:lnSpc>
                <a:spcPct val="150000"/>
              </a:lnSpc>
              <a:spcBef>
                <a:spcPts val="0"/>
              </a:spcBef>
              <a:spcAft>
                <a:spcPts val="0"/>
              </a:spcAft>
              <a:buClr>
                <a:srgbClr val="434343"/>
              </a:buClr>
              <a:buSzPct val="100000"/>
              <a:buChar char="●"/>
            </a:pPr>
            <a:r>
              <a:rPr lang="en" sz="1500">
                <a:solidFill>
                  <a:srgbClr val="434343"/>
                </a:solidFill>
              </a:rPr>
              <a:t>Interpretabilidad </a:t>
            </a:r>
            <a:endParaRPr sz="1500">
              <a:solidFill>
                <a:srgbClr val="434343"/>
              </a:solidFill>
            </a:endParaRPr>
          </a:p>
          <a:p>
            <a:pPr indent="-295275" lvl="0" marL="457200" rtl="0" algn="just">
              <a:lnSpc>
                <a:spcPct val="150000"/>
              </a:lnSpc>
              <a:spcBef>
                <a:spcPts val="0"/>
              </a:spcBef>
              <a:spcAft>
                <a:spcPts val="0"/>
              </a:spcAft>
              <a:buClr>
                <a:srgbClr val="434343"/>
              </a:buClr>
              <a:buSzPct val="100000"/>
              <a:buChar char="●"/>
            </a:pPr>
            <a:r>
              <a:rPr lang="en" sz="1500">
                <a:solidFill>
                  <a:srgbClr val="434343"/>
                </a:solidFill>
              </a:rPr>
              <a:t>Predicción de probabilidad de ACV</a:t>
            </a:r>
            <a:endParaRPr sz="1500">
              <a:solidFill>
                <a:srgbClr val="434343"/>
              </a:solidFill>
            </a:endParaRPr>
          </a:p>
          <a:p>
            <a:pPr indent="0" lvl="0" marL="457200" rtl="0" algn="just">
              <a:lnSpc>
                <a:spcPct val="150000"/>
              </a:lnSpc>
              <a:spcBef>
                <a:spcPts val="1200"/>
              </a:spcBef>
              <a:spcAft>
                <a:spcPts val="1200"/>
              </a:spcAft>
              <a:buNone/>
            </a:pPr>
            <a:r>
              <a:t/>
            </a:r>
            <a:endParaRPr sz="15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4"/>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Calibración con datos del dev</a:t>
            </a:r>
            <a:endParaRPr/>
          </a:p>
        </p:txBody>
      </p:sp>
      <p:pic>
        <p:nvPicPr>
          <p:cNvPr id="424" name="Google Shape;424;p54"/>
          <p:cNvPicPr preferRelativeResize="0"/>
          <p:nvPr/>
        </p:nvPicPr>
        <p:blipFill>
          <a:blip r:embed="rId3">
            <a:alphaModFix/>
          </a:blip>
          <a:stretch>
            <a:fillRect/>
          </a:stretch>
        </p:blipFill>
        <p:spPr>
          <a:xfrm>
            <a:off x="1586114" y="1018800"/>
            <a:ext cx="6048298" cy="3105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Modelo final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6"/>
          <p:cNvSpPr txBox="1"/>
          <p:nvPr>
            <p:ph type="title"/>
          </p:nvPr>
        </p:nvSpPr>
        <p:spPr>
          <a:xfrm>
            <a:off x="730000" y="1318650"/>
            <a:ext cx="29457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Selección del modelo final</a:t>
            </a:r>
            <a:endParaRPr/>
          </a:p>
        </p:txBody>
      </p:sp>
      <p:graphicFrame>
        <p:nvGraphicFramePr>
          <p:cNvPr id="435" name="Google Shape;435;p56"/>
          <p:cNvGraphicFramePr/>
          <p:nvPr/>
        </p:nvGraphicFramePr>
        <p:xfrm>
          <a:off x="3855075" y="1318650"/>
          <a:ext cx="3000000" cy="3000000"/>
        </p:xfrm>
        <a:graphic>
          <a:graphicData uri="http://schemas.openxmlformats.org/drawingml/2006/table">
            <a:tbl>
              <a:tblPr>
                <a:noFill/>
                <a:tableStyleId>{EC355809-2F36-420A-8DBE-18A33FF3926F}</a:tableStyleId>
              </a:tblPr>
              <a:tblGrid>
                <a:gridCol w="1356950"/>
                <a:gridCol w="1205675"/>
                <a:gridCol w="1205675"/>
                <a:gridCol w="966800"/>
              </a:tblGrid>
              <a:tr h="358875">
                <a:tc>
                  <a:txBody>
                    <a:bodyPr/>
                    <a:lstStyle/>
                    <a:p>
                      <a:pPr indent="0" lvl="0" marL="0" rtl="0" algn="l">
                        <a:spcBef>
                          <a:spcPts val="0"/>
                        </a:spcBef>
                        <a:spcAft>
                          <a:spcPts val="0"/>
                        </a:spcAft>
                        <a:buNone/>
                      </a:pPr>
                      <a:r>
                        <a:rPr b="1" lang="en"/>
                        <a:t>Model</a:t>
                      </a:r>
                      <a:endParaRPr b="1"/>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b="1" lang="en"/>
                        <a:t>train</a:t>
                      </a:r>
                      <a:endParaRPr b="1"/>
                    </a:p>
                  </a:txBody>
                  <a:tcPr marT="91425" marB="91425" marR="91425" marL="91425" anchor="ctr">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b="1" lang="en"/>
                        <a:t>dev</a:t>
                      </a:r>
                      <a:endParaRPr b="1"/>
                    </a:p>
                  </a:txBody>
                  <a:tcPr marT="91425" marB="91425" marR="91425" marL="91425" anchor="ctr">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b="1" lang="en"/>
                        <a:t>test</a:t>
                      </a:r>
                      <a:endParaRPr b="1"/>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358875">
                <a:tc>
                  <a:txBody>
                    <a:bodyPr/>
                    <a:lstStyle/>
                    <a:p>
                      <a:pPr indent="0" lvl="0" marL="0" rtl="0" algn="l">
                        <a:spcBef>
                          <a:spcPts val="0"/>
                        </a:spcBef>
                        <a:spcAft>
                          <a:spcPts val="0"/>
                        </a:spcAft>
                        <a:buNone/>
                      </a:pPr>
                      <a:r>
                        <a:rPr lang="en"/>
                        <a:t>B</a:t>
                      </a:r>
                      <a:r>
                        <a:rPr lang="en"/>
                        <a:t>aseline</a:t>
                      </a:r>
                      <a:endParaRPr/>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a:t>0.348 </a:t>
                      </a:r>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a:t>0.444</a:t>
                      </a:r>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552150">
                <a:tc>
                  <a:txBody>
                    <a:bodyPr/>
                    <a:lstStyle/>
                    <a:p>
                      <a:pPr indent="0" lvl="0" marL="0" rtl="0" algn="l">
                        <a:spcBef>
                          <a:spcPts val="0"/>
                        </a:spcBef>
                        <a:spcAft>
                          <a:spcPts val="0"/>
                        </a:spcAft>
                        <a:buNone/>
                      </a:pPr>
                      <a:r>
                        <a:rPr lang="en"/>
                        <a:t>Logistic Calibrado</a:t>
                      </a:r>
                      <a:endParaRPr/>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a:t>0.162</a:t>
                      </a:r>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a:t>0.159</a:t>
                      </a:r>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a:t>0.211</a:t>
                      </a:r>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440675">
                <a:tc>
                  <a:txBody>
                    <a:bodyPr/>
                    <a:lstStyle/>
                    <a:p>
                      <a:pPr indent="0" lvl="0" marL="0" rtl="0" algn="l">
                        <a:spcBef>
                          <a:spcPts val="0"/>
                        </a:spcBef>
                        <a:spcAft>
                          <a:spcPts val="0"/>
                        </a:spcAft>
                        <a:buNone/>
                      </a:pPr>
                      <a:r>
                        <a:rPr lang="en"/>
                        <a:t>S</a:t>
                      </a:r>
                      <a:r>
                        <a:rPr lang="en"/>
                        <a:t>ólo</a:t>
                      </a:r>
                      <a:r>
                        <a:rPr lang="en"/>
                        <a:t> lgb </a:t>
                      </a:r>
                      <a:endParaRPr/>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a:t>0.112</a:t>
                      </a:r>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a:t>0.250</a:t>
                      </a:r>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a:t>0.248</a:t>
                      </a:r>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450825">
                <a:tc>
                  <a:txBody>
                    <a:bodyPr/>
                    <a:lstStyle/>
                    <a:p>
                      <a:pPr indent="0" lvl="0" marL="0" rtl="0" algn="l">
                        <a:spcBef>
                          <a:spcPts val="0"/>
                        </a:spcBef>
                        <a:spcAft>
                          <a:spcPts val="0"/>
                        </a:spcAft>
                        <a:buNone/>
                      </a:pPr>
                      <a:r>
                        <a:rPr lang="en"/>
                        <a:t>S</a:t>
                      </a:r>
                      <a:r>
                        <a:rPr lang="en"/>
                        <a:t>ólo</a:t>
                      </a:r>
                      <a:r>
                        <a:rPr lang="en"/>
                        <a:t> xgb</a:t>
                      </a:r>
                      <a:endParaRPr/>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a:t>0.374</a:t>
                      </a:r>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a:t>0.401</a:t>
                      </a:r>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spcBef>
                          <a:spcPts val="0"/>
                        </a:spcBef>
                        <a:spcAft>
                          <a:spcPts val="0"/>
                        </a:spcAft>
                        <a:buNone/>
                      </a:pPr>
                      <a:r>
                        <a:rPr lang="en"/>
                        <a:t>0.441</a:t>
                      </a:r>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371175">
                <a:tc>
                  <a:txBody>
                    <a:bodyPr/>
                    <a:lstStyle/>
                    <a:p>
                      <a:pPr indent="0" lvl="0" marL="0" rtl="0" algn="l">
                        <a:spcBef>
                          <a:spcPts val="0"/>
                        </a:spcBef>
                        <a:spcAft>
                          <a:spcPts val="0"/>
                        </a:spcAft>
                        <a:buNone/>
                      </a:pPr>
                      <a:r>
                        <a:rPr lang="en"/>
                        <a:t>X</a:t>
                      </a:r>
                      <a:r>
                        <a:rPr lang="en"/>
                        <a:t>gb óptimo</a:t>
                      </a:r>
                      <a:endParaRPr/>
                    </a:p>
                  </a:txBody>
                  <a:tcPr marT="91425" marB="91425" marR="91425" marL="91425" anchor="ctr">
                    <a:lnL cap="flat" cmpd="sng" w="9525">
                      <a:solidFill>
                        <a:srgbClr val="9E9E9E">
                          <a:alpha val="0"/>
                        </a:srgbClr>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rgbClr val="D9EAD3"/>
                    </a:solidFill>
                  </a:tcPr>
                </a:tc>
                <a:tc>
                  <a:txBody>
                    <a:bodyPr/>
                    <a:lstStyle/>
                    <a:p>
                      <a:pPr indent="0" lvl="0" marL="0" rtl="0" algn="ctr">
                        <a:spcBef>
                          <a:spcPts val="0"/>
                        </a:spcBef>
                        <a:spcAft>
                          <a:spcPts val="0"/>
                        </a:spcAft>
                        <a:buNone/>
                      </a:pPr>
                      <a:r>
                        <a:rPr lang="en"/>
                        <a:t>0.136</a:t>
                      </a:r>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rgbClr val="D9EAD3"/>
                    </a:solidFill>
                  </a:tcPr>
                </a:tc>
                <a:tc>
                  <a:txBody>
                    <a:bodyPr/>
                    <a:lstStyle/>
                    <a:p>
                      <a:pPr indent="0" lvl="0" marL="0" rtl="0" algn="ctr">
                        <a:spcBef>
                          <a:spcPts val="0"/>
                        </a:spcBef>
                        <a:spcAft>
                          <a:spcPts val="0"/>
                        </a:spcAft>
                        <a:buNone/>
                      </a:pPr>
                      <a:r>
                        <a:rPr lang="en"/>
                        <a:t>0.160</a:t>
                      </a:r>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rgbClr val="D9EAD3"/>
                    </a:solidFill>
                  </a:tcPr>
                </a:tc>
                <a:tc>
                  <a:txBody>
                    <a:bodyPr/>
                    <a:lstStyle/>
                    <a:p>
                      <a:pPr indent="0" lvl="0" marL="0" rtl="0" algn="ctr">
                        <a:spcBef>
                          <a:spcPts val="0"/>
                        </a:spcBef>
                        <a:spcAft>
                          <a:spcPts val="0"/>
                        </a:spcAft>
                        <a:buNone/>
                      </a:pPr>
                      <a:r>
                        <a:rPr lang="en"/>
                        <a:t>0.150</a:t>
                      </a:r>
                      <a:endParaRPr/>
                    </a:p>
                  </a:txBody>
                  <a:tcPr marT="91425" marB="91425" marR="91425" marL="91425" anchor="ctr">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rgbClr val="D9EAD3"/>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9" name="Shape 439"/>
        <p:cNvGrpSpPr/>
        <p:nvPr/>
      </p:nvGrpSpPr>
      <p:grpSpPr>
        <a:xfrm>
          <a:off x="0" y="0"/>
          <a:ext cx="0" cy="0"/>
          <a:chOff x="0" y="0"/>
          <a:chExt cx="0" cy="0"/>
        </a:xfrm>
      </p:grpSpPr>
      <p:sp>
        <p:nvSpPr>
          <p:cNvPr id="440" name="Google Shape;440;p57"/>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Fin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4" name="Shape 444"/>
        <p:cNvGrpSpPr/>
        <p:nvPr/>
      </p:nvGrpSpPr>
      <p:grpSpPr>
        <a:xfrm>
          <a:off x="0" y="0"/>
          <a:ext cx="0" cy="0"/>
          <a:chOff x="0" y="0"/>
          <a:chExt cx="0" cy="0"/>
        </a:xfrm>
      </p:grpSpPr>
      <p:sp>
        <p:nvSpPr>
          <p:cNvPr id="445" name="Google Shape;445;p5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FFFFFF"/>
                </a:solidFill>
              </a:rPr>
              <a:t>Información Adicional: Otros modelos probados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9"/>
          <p:cNvSpPr txBox="1"/>
          <p:nvPr>
            <p:ph type="title"/>
          </p:nvPr>
        </p:nvSpPr>
        <p:spPr>
          <a:xfrm>
            <a:off x="730000" y="1318650"/>
            <a:ext cx="2945700" cy="16872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0"/>
              </a:spcAft>
              <a:buNone/>
            </a:pPr>
            <a:r>
              <a:rPr lang="en" sz="1800">
                <a:solidFill>
                  <a:srgbClr val="000000"/>
                </a:solidFill>
                <a:latin typeface="Arial"/>
                <a:ea typeface="Arial"/>
                <a:cs typeface="Arial"/>
                <a:sym typeface="Arial"/>
              </a:rPr>
              <a:t>Información Adicional: Otros modelos probados</a:t>
            </a:r>
            <a:endParaRPr sz="1800">
              <a:solidFill>
                <a:srgbClr val="000000"/>
              </a:solidFill>
              <a:latin typeface="Arial"/>
              <a:ea typeface="Arial"/>
              <a:cs typeface="Arial"/>
              <a:sym typeface="Arial"/>
            </a:endParaRPr>
          </a:p>
          <a:p>
            <a:pPr indent="0" lvl="0" marL="0" rtl="0" algn="l">
              <a:spcBef>
                <a:spcPts val="1200"/>
              </a:spcBef>
              <a:spcAft>
                <a:spcPts val="0"/>
              </a:spcAft>
              <a:buNone/>
            </a:pPr>
            <a:r>
              <a:t/>
            </a:r>
            <a:endParaRPr sz="1800"/>
          </a:p>
        </p:txBody>
      </p:sp>
      <p:graphicFrame>
        <p:nvGraphicFramePr>
          <p:cNvPr id="451" name="Google Shape;451;p59"/>
          <p:cNvGraphicFramePr/>
          <p:nvPr/>
        </p:nvGraphicFramePr>
        <p:xfrm>
          <a:off x="3823200" y="1603500"/>
          <a:ext cx="3000000" cy="3000000"/>
        </p:xfrm>
        <a:graphic>
          <a:graphicData uri="http://schemas.openxmlformats.org/drawingml/2006/table">
            <a:tbl>
              <a:tblPr>
                <a:noFill/>
                <a:tableStyleId>{4666F1EA-1DCF-4F40-878D-2A2556A69904}</a:tableStyleId>
              </a:tblPr>
              <a:tblGrid>
                <a:gridCol w="1277725"/>
                <a:gridCol w="635750"/>
                <a:gridCol w="648225"/>
                <a:gridCol w="648225"/>
                <a:gridCol w="648225"/>
                <a:gridCol w="648225"/>
                <a:gridCol w="648225"/>
              </a:tblGrid>
              <a:tr h="657225">
                <a:tc>
                  <a:txBody>
                    <a:bodyPr/>
                    <a:lstStyle/>
                    <a:p>
                      <a:pPr indent="0" lvl="0" marL="0" rtl="0" algn="ctr">
                        <a:lnSpc>
                          <a:spcPct val="115000"/>
                        </a:lnSpc>
                        <a:spcBef>
                          <a:spcPts val="0"/>
                        </a:spcBef>
                        <a:spcAft>
                          <a:spcPts val="0"/>
                        </a:spcAft>
                        <a:buNone/>
                      </a:pPr>
                      <a:r>
                        <a:rPr lang="en" sz="800">
                          <a:solidFill>
                            <a:srgbClr val="1A1A1A"/>
                          </a:solidFill>
                        </a:rPr>
                        <a:t>Modelo</a:t>
                      </a:r>
                      <a:endParaRPr sz="800">
                        <a:solidFill>
                          <a:srgbClr val="1A1A1A"/>
                        </a:solidFill>
                      </a:endParaRPr>
                    </a:p>
                  </a:txBody>
                  <a:tcPr marT="91425" marB="91425" marR="91425" marL="91425">
                    <a:lnL cap="flat" cmpd="sng" w="9525">
                      <a:solidFill>
                        <a:srgbClr val="1A1A1A"/>
                      </a:solidFill>
                      <a:prstDash val="solid"/>
                      <a:round/>
                      <a:headEnd len="sm" w="sm" type="none"/>
                      <a:tailEnd len="sm" w="sm" type="none"/>
                    </a:lnL>
                    <a:lnR cap="flat" cmpd="sng" w="9525">
                      <a:solidFill>
                        <a:srgbClr val="1A1A1A"/>
                      </a:solidFill>
                      <a:prstDash val="solid"/>
                      <a:round/>
                      <a:headEnd len="sm" w="sm" type="none"/>
                      <a:tailEnd len="sm" w="sm" type="none"/>
                    </a:lnR>
                    <a:lnT cap="flat" cmpd="sng" w="9525">
                      <a:solidFill>
                        <a:srgbClr val="1A1A1A"/>
                      </a:solidFill>
                      <a:prstDash val="solid"/>
                      <a:round/>
                      <a:headEnd len="sm" w="sm" type="none"/>
                      <a:tailEnd len="sm" w="sm" type="none"/>
                    </a:lnT>
                    <a:lnB cap="flat" cmpd="sng" w="9525">
                      <a:solidFill>
                        <a:srgbClr val="1A1A1A"/>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lang="en" sz="800">
                          <a:solidFill>
                            <a:srgbClr val="1A1A1A"/>
                          </a:solidFill>
                        </a:rPr>
                        <a:t>Sin Calibración</a:t>
                      </a:r>
                      <a:endParaRPr sz="800">
                        <a:solidFill>
                          <a:srgbClr val="1A1A1A"/>
                        </a:solidFill>
                      </a:endParaRPr>
                    </a:p>
                  </a:txBody>
                  <a:tcPr marT="91425" marB="91425" marR="91425" marL="91425">
                    <a:lnL cap="flat" cmpd="sng" w="9525">
                      <a:solidFill>
                        <a:srgbClr val="1A1A1A"/>
                      </a:solidFill>
                      <a:prstDash val="solid"/>
                      <a:round/>
                      <a:headEnd len="sm" w="sm" type="none"/>
                      <a:tailEnd len="sm" w="sm" type="none"/>
                    </a:lnL>
                    <a:lnR cap="flat" cmpd="sng" w="9525">
                      <a:solidFill>
                        <a:srgbClr val="1A1A1A"/>
                      </a:solidFill>
                      <a:prstDash val="solid"/>
                      <a:round/>
                      <a:headEnd len="sm" w="sm" type="none"/>
                      <a:tailEnd len="sm" w="sm" type="none"/>
                    </a:lnR>
                    <a:lnT cap="flat" cmpd="sng" w="9525">
                      <a:solidFill>
                        <a:srgbClr val="1A1A1A"/>
                      </a:solidFill>
                      <a:prstDash val="solid"/>
                      <a:round/>
                      <a:headEnd len="sm" w="sm" type="none"/>
                      <a:tailEnd len="sm" w="sm" type="none"/>
                    </a:lnT>
                    <a:lnB cap="flat" cmpd="sng" w="9525">
                      <a:solidFill>
                        <a:srgbClr val="1A1A1A"/>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solidFill>
                            <a:srgbClr val="1A1A1A"/>
                          </a:solidFill>
                        </a:rPr>
                        <a:t>Con Calibración</a:t>
                      </a:r>
                      <a:endParaRPr sz="800">
                        <a:solidFill>
                          <a:srgbClr val="1A1A1A"/>
                        </a:solidFill>
                      </a:endParaRPr>
                    </a:p>
                  </a:txBody>
                  <a:tcPr marT="91425" marB="91425" marR="91425" marL="91425">
                    <a:lnL cap="flat" cmpd="sng" w="9525">
                      <a:solidFill>
                        <a:srgbClr val="1A1A1A"/>
                      </a:solidFill>
                      <a:prstDash val="solid"/>
                      <a:round/>
                      <a:headEnd len="sm" w="sm" type="none"/>
                      <a:tailEnd len="sm" w="sm" type="none"/>
                    </a:lnL>
                    <a:lnR cap="flat" cmpd="sng" w="9525">
                      <a:solidFill>
                        <a:srgbClr val="1A1A1A"/>
                      </a:solidFill>
                      <a:prstDash val="solid"/>
                      <a:round/>
                      <a:headEnd len="sm" w="sm" type="none"/>
                      <a:tailEnd len="sm" w="sm" type="none"/>
                    </a:lnR>
                    <a:lnT cap="flat" cmpd="sng" w="9525">
                      <a:solidFill>
                        <a:srgbClr val="1A1A1A"/>
                      </a:solidFill>
                      <a:prstDash val="solid"/>
                      <a:round/>
                      <a:headEnd len="sm" w="sm" type="none"/>
                      <a:tailEnd len="sm" w="sm" type="none"/>
                    </a:lnT>
                    <a:lnB cap="flat" cmpd="sng" w="9525">
                      <a:solidFill>
                        <a:srgbClr val="1A1A1A"/>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solidFill>
                            <a:srgbClr val="1A1A1A"/>
                          </a:solidFill>
                        </a:rPr>
                        <a:t>Con Calibración y Optimización</a:t>
                      </a:r>
                      <a:endParaRPr sz="800">
                        <a:solidFill>
                          <a:srgbClr val="1A1A1A"/>
                        </a:solidFill>
                      </a:endParaRPr>
                    </a:p>
                  </a:txBody>
                  <a:tcPr marT="91425" marB="91425" marR="91425" marL="91425">
                    <a:lnL cap="flat" cmpd="sng" w="9525">
                      <a:solidFill>
                        <a:srgbClr val="1A1A1A"/>
                      </a:solidFill>
                      <a:prstDash val="solid"/>
                      <a:round/>
                      <a:headEnd len="sm" w="sm" type="none"/>
                      <a:tailEnd len="sm" w="sm" type="none"/>
                    </a:lnL>
                    <a:lnR cap="flat" cmpd="sng" w="9525">
                      <a:solidFill>
                        <a:srgbClr val="1A1A1A"/>
                      </a:solidFill>
                      <a:prstDash val="solid"/>
                      <a:round/>
                      <a:headEnd len="sm" w="sm" type="none"/>
                      <a:tailEnd len="sm" w="sm" type="none"/>
                    </a:lnR>
                    <a:lnT cap="flat" cmpd="sng" w="9525">
                      <a:solidFill>
                        <a:srgbClr val="1A1A1A"/>
                      </a:solidFill>
                      <a:prstDash val="solid"/>
                      <a:round/>
                      <a:headEnd len="sm" w="sm" type="none"/>
                      <a:tailEnd len="sm" w="sm" type="none"/>
                    </a:lnT>
                    <a:lnB cap="flat" cmpd="sng" w="9525">
                      <a:solidFill>
                        <a:srgbClr val="1A1A1A"/>
                      </a:solidFill>
                      <a:prstDash val="solid"/>
                      <a:round/>
                      <a:headEnd len="sm" w="sm" type="none"/>
                      <a:tailEnd len="sm" w="sm" type="none"/>
                    </a:lnB>
                  </a:tcPr>
                </a:tc>
                <a:tc hMerge="1"/>
              </a:tr>
              <a:tr h="333375">
                <a:tc>
                  <a:txBody>
                    <a:bodyPr/>
                    <a:lstStyle/>
                    <a:p>
                      <a:pPr indent="0" lvl="0" marL="0" rtl="0" algn="ctr">
                        <a:lnSpc>
                          <a:spcPct val="107000"/>
                        </a:lnSpc>
                        <a:spcBef>
                          <a:spcPts val="0"/>
                        </a:spcBef>
                        <a:spcAft>
                          <a:spcPts val="0"/>
                        </a:spcAft>
                        <a:buNone/>
                      </a:pPr>
                      <a:r>
                        <a:rPr lang="en" sz="800">
                          <a:solidFill>
                            <a:srgbClr val="1A1A1A"/>
                          </a:solidFill>
                        </a:rPr>
                        <a:t> </a:t>
                      </a:r>
                      <a:endParaRPr sz="800">
                        <a:solidFill>
                          <a:srgbClr val="1A1A1A"/>
                        </a:solidFill>
                      </a:endParaRPr>
                    </a:p>
                  </a:txBody>
                  <a:tcPr marT="91425" marB="91425" marR="91425" marL="91425">
                    <a:lnL cap="flat" cmpd="sng" w="9525">
                      <a:solidFill>
                        <a:srgbClr val="1A1A1A"/>
                      </a:solidFill>
                      <a:prstDash val="solid"/>
                      <a:round/>
                      <a:headEnd len="sm" w="sm" type="none"/>
                      <a:tailEnd len="sm" w="sm" type="none"/>
                    </a:lnL>
                    <a:lnR cap="flat" cmpd="sng" w="9525">
                      <a:solidFill>
                        <a:srgbClr val="1A1A1A"/>
                      </a:solidFill>
                      <a:prstDash val="solid"/>
                      <a:round/>
                      <a:headEnd len="sm" w="sm" type="none"/>
                      <a:tailEnd len="sm" w="sm" type="none"/>
                    </a:lnR>
                    <a:lnT cap="flat" cmpd="sng" w="9525">
                      <a:solidFill>
                        <a:srgbClr val="1A1A1A"/>
                      </a:solidFill>
                      <a:prstDash val="solid"/>
                      <a:round/>
                      <a:headEnd len="sm" w="sm" type="none"/>
                      <a:tailEnd len="sm" w="sm" type="none"/>
                    </a:lnT>
                    <a:lnB cap="flat" cmpd="sng" w="9525">
                      <a:solidFill>
                        <a:srgbClr val="1A1A1A"/>
                      </a:solidFill>
                      <a:prstDash val="solid"/>
                      <a:round/>
                      <a:headEnd len="sm" w="sm" type="none"/>
                      <a:tailEnd len="sm" w="sm" type="none"/>
                    </a:lnB>
                  </a:tcPr>
                </a:tc>
                <a:tc>
                  <a:txBody>
                    <a:bodyPr/>
                    <a:lstStyle/>
                    <a:p>
                      <a:pPr indent="0" lvl="0" marL="0" rtl="0" algn="ctr">
                        <a:lnSpc>
                          <a:spcPct val="107000"/>
                        </a:lnSpc>
                        <a:spcBef>
                          <a:spcPts val="0"/>
                        </a:spcBef>
                        <a:spcAft>
                          <a:spcPts val="0"/>
                        </a:spcAft>
                        <a:buNone/>
                      </a:pPr>
                      <a:r>
                        <a:rPr lang="en" sz="800">
                          <a:solidFill>
                            <a:srgbClr val="1A1A1A"/>
                          </a:solidFill>
                        </a:rPr>
                        <a:t>Train</a:t>
                      </a:r>
                      <a:endParaRPr sz="800">
                        <a:solidFill>
                          <a:srgbClr val="1A1A1A"/>
                        </a:solidFill>
                      </a:endParaRPr>
                    </a:p>
                  </a:txBody>
                  <a:tcPr marT="91425" marB="91425" marR="91425" marL="91425">
                    <a:lnL cap="flat" cmpd="sng" w="9525">
                      <a:solidFill>
                        <a:srgbClr val="1A1A1A"/>
                      </a:solidFill>
                      <a:prstDash val="solid"/>
                      <a:round/>
                      <a:headEnd len="sm" w="sm" type="none"/>
                      <a:tailEnd len="sm" w="sm" type="none"/>
                    </a:lnL>
                    <a:lnR cap="flat" cmpd="sng" w="9525">
                      <a:solidFill>
                        <a:srgbClr val="1A1A1A"/>
                      </a:solidFill>
                      <a:prstDash val="solid"/>
                      <a:round/>
                      <a:headEnd len="sm" w="sm" type="none"/>
                      <a:tailEnd len="sm" w="sm" type="none"/>
                    </a:lnR>
                    <a:lnT cap="flat" cmpd="sng" w="9525">
                      <a:solidFill>
                        <a:srgbClr val="1A1A1A"/>
                      </a:solidFill>
                      <a:prstDash val="solid"/>
                      <a:round/>
                      <a:headEnd len="sm" w="sm" type="none"/>
                      <a:tailEnd len="sm" w="sm" type="none"/>
                    </a:lnT>
                    <a:lnB cap="flat" cmpd="sng" w="9525">
                      <a:solidFill>
                        <a:srgbClr val="1A1A1A"/>
                      </a:solidFill>
                      <a:prstDash val="solid"/>
                      <a:round/>
                      <a:headEnd len="sm" w="sm" type="none"/>
                      <a:tailEnd len="sm" w="sm" type="none"/>
                    </a:lnB>
                  </a:tcPr>
                </a:tc>
                <a:tc>
                  <a:txBody>
                    <a:bodyPr/>
                    <a:lstStyle/>
                    <a:p>
                      <a:pPr indent="0" lvl="0" marL="0" rtl="0" algn="ctr">
                        <a:lnSpc>
                          <a:spcPct val="107000"/>
                        </a:lnSpc>
                        <a:spcBef>
                          <a:spcPts val="0"/>
                        </a:spcBef>
                        <a:spcAft>
                          <a:spcPts val="0"/>
                        </a:spcAft>
                        <a:buNone/>
                      </a:pPr>
                      <a:r>
                        <a:rPr lang="en" sz="800">
                          <a:solidFill>
                            <a:srgbClr val="1A1A1A"/>
                          </a:solidFill>
                        </a:rPr>
                        <a:t>Dev</a:t>
                      </a:r>
                      <a:endParaRPr sz="800">
                        <a:solidFill>
                          <a:srgbClr val="1A1A1A"/>
                        </a:solidFill>
                      </a:endParaRPr>
                    </a:p>
                  </a:txBody>
                  <a:tcPr marT="91425" marB="91425" marR="91425" marL="91425">
                    <a:lnL cap="flat" cmpd="sng" w="9525">
                      <a:solidFill>
                        <a:srgbClr val="1A1A1A"/>
                      </a:solidFill>
                      <a:prstDash val="solid"/>
                      <a:round/>
                      <a:headEnd len="sm" w="sm" type="none"/>
                      <a:tailEnd len="sm" w="sm" type="none"/>
                    </a:lnL>
                    <a:lnR cap="flat" cmpd="sng" w="9525">
                      <a:solidFill>
                        <a:srgbClr val="1A1A1A"/>
                      </a:solidFill>
                      <a:prstDash val="solid"/>
                      <a:round/>
                      <a:headEnd len="sm" w="sm" type="none"/>
                      <a:tailEnd len="sm" w="sm" type="none"/>
                    </a:lnR>
                    <a:lnT cap="flat" cmpd="sng" w="9525">
                      <a:solidFill>
                        <a:srgbClr val="1A1A1A"/>
                      </a:solidFill>
                      <a:prstDash val="solid"/>
                      <a:round/>
                      <a:headEnd len="sm" w="sm" type="none"/>
                      <a:tailEnd len="sm" w="sm" type="none"/>
                    </a:lnT>
                    <a:lnB cap="flat" cmpd="sng" w="9525">
                      <a:solidFill>
                        <a:srgbClr val="1A1A1A"/>
                      </a:solidFill>
                      <a:prstDash val="solid"/>
                      <a:round/>
                      <a:headEnd len="sm" w="sm" type="none"/>
                      <a:tailEnd len="sm" w="sm" type="none"/>
                    </a:lnB>
                  </a:tcPr>
                </a:tc>
                <a:tc>
                  <a:txBody>
                    <a:bodyPr/>
                    <a:lstStyle/>
                    <a:p>
                      <a:pPr indent="0" lvl="0" marL="0" rtl="0" algn="ctr">
                        <a:lnSpc>
                          <a:spcPct val="107000"/>
                        </a:lnSpc>
                        <a:spcBef>
                          <a:spcPts val="0"/>
                        </a:spcBef>
                        <a:spcAft>
                          <a:spcPts val="0"/>
                        </a:spcAft>
                        <a:buNone/>
                      </a:pPr>
                      <a:r>
                        <a:rPr lang="en" sz="800">
                          <a:solidFill>
                            <a:srgbClr val="1A1A1A"/>
                          </a:solidFill>
                        </a:rPr>
                        <a:t>Train</a:t>
                      </a:r>
                      <a:endParaRPr sz="800">
                        <a:solidFill>
                          <a:srgbClr val="1A1A1A"/>
                        </a:solidFill>
                      </a:endParaRPr>
                    </a:p>
                  </a:txBody>
                  <a:tcPr marT="91425" marB="91425" marR="91425" marL="91425">
                    <a:lnL cap="flat" cmpd="sng" w="9525">
                      <a:solidFill>
                        <a:srgbClr val="1A1A1A"/>
                      </a:solidFill>
                      <a:prstDash val="solid"/>
                      <a:round/>
                      <a:headEnd len="sm" w="sm" type="none"/>
                      <a:tailEnd len="sm" w="sm" type="none"/>
                    </a:lnL>
                    <a:lnR cap="flat" cmpd="sng" w="9525">
                      <a:solidFill>
                        <a:srgbClr val="1A1A1A"/>
                      </a:solidFill>
                      <a:prstDash val="solid"/>
                      <a:round/>
                      <a:headEnd len="sm" w="sm" type="none"/>
                      <a:tailEnd len="sm" w="sm" type="none"/>
                    </a:lnR>
                    <a:lnT cap="flat" cmpd="sng" w="9525">
                      <a:solidFill>
                        <a:srgbClr val="1A1A1A"/>
                      </a:solidFill>
                      <a:prstDash val="solid"/>
                      <a:round/>
                      <a:headEnd len="sm" w="sm" type="none"/>
                      <a:tailEnd len="sm" w="sm" type="none"/>
                    </a:lnT>
                    <a:lnB cap="flat" cmpd="sng" w="9525">
                      <a:solidFill>
                        <a:srgbClr val="1A1A1A"/>
                      </a:solidFill>
                      <a:prstDash val="solid"/>
                      <a:round/>
                      <a:headEnd len="sm" w="sm" type="none"/>
                      <a:tailEnd len="sm" w="sm" type="none"/>
                    </a:lnB>
                  </a:tcPr>
                </a:tc>
                <a:tc>
                  <a:txBody>
                    <a:bodyPr/>
                    <a:lstStyle/>
                    <a:p>
                      <a:pPr indent="0" lvl="0" marL="0" rtl="0" algn="ctr">
                        <a:lnSpc>
                          <a:spcPct val="107000"/>
                        </a:lnSpc>
                        <a:spcBef>
                          <a:spcPts val="0"/>
                        </a:spcBef>
                        <a:spcAft>
                          <a:spcPts val="0"/>
                        </a:spcAft>
                        <a:buNone/>
                      </a:pPr>
                      <a:r>
                        <a:rPr lang="en" sz="800">
                          <a:solidFill>
                            <a:srgbClr val="1A1A1A"/>
                          </a:solidFill>
                        </a:rPr>
                        <a:t>Dev</a:t>
                      </a:r>
                      <a:endParaRPr sz="800">
                        <a:solidFill>
                          <a:srgbClr val="1A1A1A"/>
                        </a:solidFill>
                      </a:endParaRPr>
                    </a:p>
                  </a:txBody>
                  <a:tcPr marT="91425" marB="91425" marR="91425" marL="91425">
                    <a:lnL cap="flat" cmpd="sng" w="9525">
                      <a:solidFill>
                        <a:srgbClr val="1A1A1A"/>
                      </a:solidFill>
                      <a:prstDash val="solid"/>
                      <a:round/>
                      <a:headEnd len="sm" w="sm" type="none"/>
                      <a:tailEnd len="sm" w="sm" type="none"/>
                    </a:lnL>
                    <a:lnR cap="flat" cmpd="sng" w="9525">
                      <a:solidFill>
                        <a:srgbClr val="1A1A1A"/>
                      </a:solidFill>
                      <a:prstDash val="solid"/>
                      <a:round/>
                      <a:headEnd len="sm" w="sm" type="none"/>
                      <a:tailEnd len="sm" w="sm" type="none"/>
                    </a:lnR>
                    <a:lnT cap="flat" cmpd="sng" w="9525">
                      <a:solidFill>
                        <a:srgbClr val="1A1A1A"/>
                      </a:solidFill>
                      <a:prstDash val="solid"/>
                      <a:round/>
                      <a:headEnd len="sm" w="sm" type="none"/>
                      <a:tailEnd len="sm" w="sm" type="none"/>
                    </a:lnT>
                    <a:lnB cap="flat" cmpd="sng" w="9525">
                      <a:solidFill>
                        <a:srgbClr val="1A1A1A"/>
                      </a:solidFill>
                      <a:prstDash val="solid"/>
                      <a:round/>
                      <a:headEnd len="sm" w="sm" type="none"/>
                      <a:tailEnd len="sm" w="sm" type="none"/>
                    </a:lnB>
                  </a:tcPr>
                </a:tc>
                <a:tc>
                  <a:txBody>
                    <a:bodyPr/>
                    <a:lstStyle/>
                    <a:p>
                      <a:pPr indent="0" lvl="0" marL="0" rtl="0" algn="ctr">
                        <a:lnSpc>
                          <a:spcPct val="107000"/>
                        </a:lnSpc>
                        <a:spcBef>
                          <a:spcPts val="0"/>
                        </a:spcBef>
                        <a:spcAft>
                          <a:spcPts val="0"/>
                        </a:spcAft>
                        <a:buNone/>
                      </a:pPr>
                      <a:r>
                        <a:rPr lang="en" sz="800">
                          <a:solidFill>
                            <a:srgbClr val="1A1A1A"/>
                          </a:solidFill>
                        </a:rPr>
                        <a:t>Train</a:t>
                      </a:r>
                      <a:endParaRPr sz="800">
                        <a:solidFill>
                          <a:srgbClr val="1A1A1A"/>
                        </a:solidFill>
                      </a:endParaRPr>
                    </a:p>
                  </a:txBody>
                  <a:tcPr marT="91425" marB="91425" marR="91425" marL="91425">
                    <a:lnL cap="flat" cmpd="sng" w="9525">
                      <a:solidFill>
                        <a:srgbClr val="1A1A1A"/>
                      </a:solidFill>
                      <a:prstDash val="solid"/>
                      <a:round/>
                      <a:headEnd len="sm" w="sm" type="none"/>
                      <a:tailEnd len="sm" w="sm" type="none"/>
                    </a:lnL>
                    <a:lnR cap="flat" cmpd="sng" w="9525">
                      <a:solidFill>
                        <a:srgbClr val="1A1A1A"/>
                      </a:solidFill>
                      <a:prstDash val="solid"/>
                      <a:round/>
                      <a:headEnd len="sm" w="sm" type="none"/>
                      <a:tailEnd len="sm" w="sm" type="none"/>
                    </a:lnR>
                    <a:lnT cap="flat" cmpd="sng" w="9525">
                      <a:solidFill>
                        <a:srgbClr val="1A1A1A"/>
                      </a:solidFill>
                      <a:prstDash val="solid"/>
                      <a:round/>
                      <a:headEnd len="sm" w="sm" type="none"/>
                      <a:tailEnd len="sm" w="sm" type="none"/>
                    </a:lnT>
                    <a:lnB cap="flat" cmpd="sng" w="9525">
                      <a:solidFill>
                        <a:srgbClr val="1A1A1A"/>
                      </a:solidFill>
                      <a:prstDash val="solid"/>
                      <a:round/>
                      <a:headEnd len="sm" w="sm" type="none"/>
                      <a:tailEnd len="sm" w="sm" type="none"/>
                    </a:lnB>
                  </a:tcPr>
                </a:tc>
                <a:tc>
                  <a:txBody>
                    <a:bodyPr/>
                    <a:lstStyle/>
                    <a:p>
                      <a:pPr indent="0" lvl="0" marL="0" rtl="0" algn="ctr">
                        <a:lnSpc>
                          <a:spcPct val="107000"/>
                        </a:lnSpc>
                        <a:spcBef>
                          <a:spcPts val="0"/>
                        </a:spcBef>
                        <a:spcAft>
                          <a:spcPts val="0"/>
                        </a:spcAft>
                        <a:buNone/>
                      </a:pPr>
                      <a:r>
                        <a:rPr lang="en" sz="800">
                          <a:solidFill>
                            <a:srgbClr val="1A1A1A"/>
                          </a:solidFill>
                        </a:rPr>
                        <a:t>Dev</a:t>
                      </a:r>
                      <a:endParaRPr sz="800">
                        <a:solidFill>
                          <a:srgbClr val="1A1A1A"/>
                        </a:solidFill>
                      </a:endParaRPr>
                    </a:p>
                  </a:txBody>
                  <a:tcPr marT="91425" marB="91425" marR="91425" marL="91425">
                    <a:lnL cap="flat" cmpd="sng" w="9525">
                      <a:solidFill>
                        <a:srgbClr val="1A1A1A"/>
                      </a:solidFill>
                      <a:prstDash val="solid"/>
                      <a:round/>
                      <a:headEnd len="sm" w="sm" type="none"/>
                      <a:tailEnd len="sm" w="sm" type="none"/>
                    </a:lnL>
                    <a:lnR cap="flat" cmpd="sng" w="9525">
                      <a:solidFill>
                        <a:srgbClr val="1A1A1A"/>
                      </a:solidFill>
                      <a:prstDash val="solid"/>
                      <a:round/>
                      <a:headEnd len="sm" w="sm" type="none"/>
                      <a:tailEnd len="sm" w="sm" type="none"/>
                    </a:lnR>
                    <a:lnT cap="flat" cmpd="sng" w="9525">
                      <a:solidFill>
                        <a:srgbClr val="1A1A1A"/>
                      </a:solidFill>
                      <a:prstDash val="solid"/>
                      <a:round/>
                      <a:headEnd len="sm" w="sm" type="none"/>
                      <a:tailEnd len="sm" w="sm" type="none"/>
                    </a:lnT>
                    <a:lnB cap="flat" cmpd="sng" w="9525">
                      <a:solidFill>
                        <a:srgbClr val="1A1A1A"/>
                      </a:solidFill>
                      <a:prstDash val="solid"/>
                      <a:round/>
                      <a:headEnd len="sm" w="sm" type="none"/>
                      <a:tailEnd len="sm" w="sm" type="none"/>
                    </a:lnB>
                  </a:tcPr>
                </a:tc>
              </a:tr>
              <a:tr h="333375">
                <a:tc>
                  <a:txBody>
                    <a:bodyPr/>
                    <a:lstStyle/>
                    <a:p>
                      <a:pPr indent="0" lvl="0" marL="0" rtl="0" algn="ctr">
                        <a:lnSpc>
                          <a:spcPct val="115000"/>
                        </a:lnSpc>
                        <a:spcBef>
                          <a:spcPts val="0"/>
                        </a:spcBef>
                        <a:spcAft>
                          <a:spcPts val="0"/>
                        </a:spcAft>
                        <a:buNone/>
                      </a:pPr>
                      <a:r>
                        <a:rPr lang="en" sz="800">
                          <a:solidFill>
                            <a:srgbClr val="1A1A1A"/>
                          </a:solidFill>
                        </a:rPr>
                        <a:t>GB</a:t>
                      </a:r>
                      <a:endParaRPr sz="800">
                        <a:solidFill>
                          <a:srgbClr val="1A1A1A"/>
                        </a:solidFill>
                      </a:endParaRPr>
                    </a:p>
                  </a:txBody>
                  <a:tcPr marT="91425" marB="91425" marR="91425" marL="91425">
                    <a:lnL cap="flat" cmpd="sng" w="9525">
                      <a:solidFill>
                        <a:srgbClr val="1A1A1A"/>
                      </a:solidFill>
                      <a:prstDash val="solid"/>
                      <a:round/>
                      <a:headEnd len="sm" w="sm" type="none"/>
                      <a:tailEnd len="sm" w="sm" type="none"/>
                    </a:lnL>
                    <a:lnR cap="flat" cmpd="sng" w="9525">
                      <a:solidFill>
                        <a:srgbClr val="1A1A1A"/>
                      </a:solidFill>
                      <a:prstDash val="solid"/>
                      <a:round/>
                      <a:headEnd len="sm" w="sm" type="none"/>
                      <a:tailEnd len="sm" w="sm" type="none"/>
                    </a:lnR>
                    <a:lnT cap="flat" cmpd="sng" w="9525">
                      <a:solidFill>
                        <a:srgbClr val="1A1A1A"/>
                      </a:solidFill>
                      <a:prstDash val="solid"/>
                      <a:round/>
                      <a:headEnd len="sm" w="sm" type="none"/>
                      <a:tailEnd len="sm" w="sm" type="none"/>
                    </a:lnT>
                    <a:lnB cap="flat" cmpd="sng" w="9525">
                      <a:solidFill>
                        <a:srgbClr val="1A1A1A"/>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 sz="800">
                          <a:solidFill>
                            <a:srgbClr val="1A1A1A"/>
                          </a:solidFill>
                        </a:rPr>
                        <a:t>0.470465</a:t>
                      </a:r>
                      <a:endParaRPr sz="800">
                        <a:solidFill>
                          <a:srgbClr val="1A1A1A"/>
                        </a:solidFill>
                      </a:endParaRPr>
                    </a:p>
                  </a:txBody>
                  <a:tcPr marT="91425" marB="91425" marR="91425" marL="91425">
                    <a:lnL cap="flat" cmpd="sng" w="9525">
                      <a:solidFill>
                        <a:srgbClr val="1A1A1A"/>
                      </a:solidFill>
                      <a:prstDash val="solid"/>
                      <a:round/>
                      <a:headEnd len="sm" w="sm" type="none"/>
                      <a:tailEnd len="sm" w="sm" type="none"/>
                    </a:lnL>
                    <a:lnR cap="flat" cmpd="sng" w="9525">
                      <a:solidFill>
                        <a:srgbClr val="1A1A1A"/>
                      </a:solidFill>
                      <a:prstDash val="solid"/>
                      <a:round/>
                      <a:headEnd len="sm" w="sm" type="none"/>
                      <a:tailEnd len="sm" w="sm" type="none"/>
                    </a:lnR>
                    <a:lnT cap="flat" cmpd="sng" w="9525">
                      <a:solidFill>
                        <a:srgbClr val="1A1A1A"/>
                      </a:solidFill>
                      <a:prstDash val="solid"/>
                      <a:round/>
                      <a:headEnd len="sm" w="sm" type="none"/>
                      <a:tailEnd len="sm" w="sm" type="none"/>
                    </a:lnT>
                    <a:lnB cap="flat" cmpd="sng" w="9525">
                      <a:solidFill>
                        <a:srgbClr val="1A1A1A"/>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 sz="800">
                          <a:solidFill>
                            <a:srgbClr val="1A1A1A"/>
                          </a:solidFill>
                        </a:rPr>
                        <a:t>0.464302</a:t>
                      </a:r>
                      <a:endParaRPr sz="800">
                        <a:solidFill>
                          <a:srgbClr val="1A1A1A"/>
                        </a:solidFill>
                      </a:endParaRPr>
                    </a:p>
                  </a:txBody>
                  <a:tcPr marT="91425" marB="91425" marR="91425" marL="91425">
                    <a:lnL cap="flat" cmpd="sng" w="9525">
                      <a:solidFill>
                        <a:srgbClr val="1A1A1A"/>
                      </a:solidFill>
                      <a:prstDash val="solid"/>
                      <a:round/>
                      <a:headEnd len="sm" w="sm" type="none"/>
                      <a:tailEnd len="sm" w="sm" type="none"/>
                    </a:lnL>
                    <a:lnR cap="flat" cmpd="sng" w="9525">
                      <a:solidFill>
                        <a:srgbClr val="1A1A1A"/>
                      </a:solidFill>
                      <a:prstDash val="solid"/>
                      <a:round/>
                      <a:headEnd len="sm" w="sm" type="none"/>
                      <a:tailEnd len="sm" w="sm" type="none"/>
                    </a:lnR>
                    <a:lnT cap="flat" cmpd="sng" w="9525">
                      <a:solidFill>
                        <a:srgbClr val="1A1A1A"/>
                      </a:solidFill>
                      <a:prstDash val="solid"/>
                      <a:round/>
                      <a:headEnd len="sm" w="sm" type="none"/>
                      <a:tailEnd len="sm" w="sm" type="none"/>
                    </a:lnT>
                    <a:lnB cap="flat" cmpd="sng" w="9525">
                      <a:solidFill>
                        <a:srgbClr val="1A1A1A"/>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1A1A1A"/>
                          </a:solidFill>
                        </a:rPr>
                        <a:t>0.143284</a:t>
                      </a:r>
                      <a:endParaRPr sz="800">
                        <a:solidFill>
                          <a:srgbClr val="1A1A1A"/>
                        </a:solidFill>
                      </a:endParaRPr>
                    </a:p>
                  </a:txBody>
                  <a:tcPr marT="91425" marB="91425" marR="91425" marL="91425">
                    <a:lnL cap="flat" cmpd="sng" w="9525">
                      <a:solidFill>
                        <a:srgbClr val="1A1A1A"/>
                      </a:solidFill>
                      <a:prstDash val="solid"/>
                      <a:round/>
                      <a:headEnd len="sm" w="sm" type="none"/>
                      <a:tailEnd len="sm" w="sm" type="none"/>
                    </a:lnL>
                    <a:lnR cap="flat" cmpd="sng" w="9525">
                      <a:solidFill>
                        <a:srgbClr val="1A1A1A"/>
                      </a:solidFill>
                      <a:prstDash val="solid"/>
                      <a:round/>
                      <a:headEnd len="sm" w="sm" type="none"/>
                      <a:tailEnd len="sm" w="sm" type="none"/>
                    </a:lnR>
                    <a:lnT cap="flat" cmpd="sng" w="9525">
                      <a:solidFill>
                        <a:srgbClr val="1A1A1A"/>
                      </a:solidFill>
                      <a:prstDash val="solid"/>
                      <a:round/>
                      <a:headEnd len="sm" w="sm" type="none"/>
                      <a:tailEnd len="sm" w="sm" type="none"/>
                    </a:lnT>
                    <a:lnB cap="flat" cmpd="sng" w="9525">
                      <a:solidFill>
                        <a:srgbClr val="1A1A1A"/>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1A1A1A"/>
                          </a:solidFill>
                        </a:rPr>
                        <a:t>0.185180</a:t>
                      </a:r>
                      <a:endParaRPr sz="800">
                        <a:solidFill>
                          <a:srgbClr val="1A1A1A"/>
                        </a:solidFill>
                      </a:endParaRPr>
                    </a:p>
                  </a:txBody>
                  <a:tcPr marT="91425" marB="91425" marR="91425" marL="91425">
                    <a:lnL cap="flat" cmpd="sng" w="9525">
                      <a:solidFill>
                        <a:srgbClr val="1A1A1A"/>
                      </a:solidFill>
                      <a:prstDash val="solid"/>
                      <a:round/>
                      <a:headEnd len="sm" w="sm" type="none"/>
                      <a:tailEnd len="sm" w="sm" type="none"/>
                    </a:lnL>
                    <a:lnR cap="flat" cmpd="sng" w="9525">
                      <a:solidFill>
                        <a:srgbClr val="1A1A1A"/>
                      </a:solidFill>
                      <a:prstDash val="solid"/>
                      <a:round/>
                      <a:headEnd len="sm" w="sm" type="none"/>
                      <a:tailEnd len="sm" w="sm" type="none"/>
                    </a:lnR>
                    <a:lnT cap="flat" cmpd="sng" w="9525">
                      <a:solidFill>
                        <a:srgbClr val="1A1A1A"/>
                      </a:solidFill>
                      <a:prstDash val="solid"/>
                      <a:round/>
                      <a:headEnd len="sm" w="sm" type="none"/>
                      <a:tailEnd len="sm" w="sm" type="none"/>
                    </a:lnT>
                    <a:lnB cap="flat" cmpd="sng" w="9525">
                      <a:solidFill>
                        <a:srgbClr val="1A1A1A"/>
                      </a:solidFill>
                      <a:prstDash val="solid"/>
                      <a:round/>
                      <a:headEnd len="sm" w="sm" type="none"/>
                      <a:tailEnd len="sm" w="sm" type="none"/>
                    </a:lnB>
                  </a:tcPr>
                </a:tc>
                <a:tc>
                  <a:txBody>
                    <a:bodyPr/>
                    <a:lstStyle/>
                    <a:p>
                      <a:pPr indent="0" lvl="0" marL="0" rtl="0" algn="ctr">
                        <a:lnSpc>
                          <a:spcPct val="107000"/>
                        </a:lnSpc>
                        <a:spcBef>
                          <a:spcPts val="0"/>
                        </a:spcBef>
                        <a:spcAft>
                          <a:spcPts val="0"/>
                        </a:spcAft>
                        <a:buNone/>
                      </a:pPr>
                      <a:r>
                        <a:rPr lang="en" sz="800">
                          <a:solidFill>
                            <a:srgbClr val="1A1A1A"/>
                          </a:solidFill>
                          <a:highlight>
                            <a:srgbClr val="FFFFFF"/>
                          </a:highlight>
                        </a:rPr>
                        <a:t>0.125629</a:t>
                      </a:r>
                      <a:endParaRPr sz="800">
                        <a:solidFill>
                          <a:srgbClr val="1A1A1A"/>
                        </a:solidFill>
                        <a:highlight>
                          <a:srgbClr val="FFFFFF"/>
                        </a:highlight>
                      </a:endParaRPr>
                    </a:p>
                  </a:txBody>
                  <a:tcPr marT="91425" marB="91425" marR="91425" marL="91425">
                    <a:lnL cap="flat" cmpd="sng" w="9525">
                      <a:solidFill>
                        <a:srgbClr val="1A1A1A"/>
                      </a:solidFill>
                      <a:prstDash val="solid"/>
                      <a:round/>
                      <a:headEnd len="sm" w="sm" type="none"/>
                      <a:tailEnd len="sm" w="sm" type="none"/>
                    </a:lnL>
                    <a:lnR cap="flat" cmpd="sng" w="9525">
                      <a:solidFill>
                        <a:srgbClr val="1A1A1A"/>
                      </a:solidFill>
                      <a:prstDash val="solid"/>
                      <a:round/>
                      <a:headEnd len="sm" w="sm" type="none"/>
                      <a:tailEnd len="sm" w="sm" type="none"/>
                    </a:lnR>
                    <a:lnT cap="flat" cmpd="sng" w="9525">
                      <a:solidFill>
                        <a:srgbClr val="1A1A1A"/>
                      </a:solidFill>
                      <a:prstDash val="solid"/>
                      <a:round/>
                      <a:headEnd len="sm" w="sm" type="none"/>
                      <a:tailEnd len="sm" w="sm" type="none"/>
                    </a:lnT>
                    <a:lnB cap="flat" cmpd="sng" w="9525">
                      <a:solidFill>
                        <a:srgbClr val="1A1A1A"/>
                      </a:solidFill>
                      <a:prstDash val="solid"/>
                      <a:round/>
                      <a:headEnd len="sm" w="sm" type="none"/>
                      <a:tailEnd len="sm" w="sm" type="none"/>
                    </a:lnB>
                  </a:tcPr>
                </a:tc>
                <a:tc>
                  <a:txBody>
                    <a:bodyPr/>
                    <a:lstStyle/>
                    <a:p>
                      <a:pPr indent="0" lvl="0" marL="0" rtl="0" algn="ctr">
                        <a:lnSpc>
                          <a:spcPct val="107000"/>
                        </a:lnSpc>
                        <a:spcBef>
                          <a:spcPts val="0"/>
                        </a:spcBef>
                        <a:spcAft>
                          <a:spcPts val="0"/>
                        </a:spcAft>
                        <a:buNone/>
                      </a:pPr>
                      <a:r>
                        <a:rPr lang="en" sz="800">
                          <a:solidFill>
                            <a:srgbClr val="1A1A1A"/>
                          </a:solidFill>
                          <a:highlight>
                            <a:srgbClr val="FFFFFF"/>
                          </a:highlight>
                        </a:rPr>
                        <a:t>0.158282</a:t>
                      </a:r>
                      <a:endParaRPr sz="800">
                        <a:solidFill>
                          <a:srgbClr val="1A1A1A"/>
                        </a:solidFill>
                        <a:highlight>
                          <a:srgbClr val="FFFFFF"/>
                        </a:highlight>
                      </a:endParaRPr>
                    </a:p>
                  </a:txBody>
                  <a:tcPr marT="91425" marB="91425" marR="91425" marL="91425">
                    <a:lnL cap="flat" cmpd="sng" w="9525">
                      <a:solidFill>
                        <a:srgbClr val="1A1A1A"/>
                      </a:solidFill>
                      <a:prstDash val="solid"/>
                      <a:round/>
                      <a:headEnd len="sm" w="sm" type="none"/>
                      <a:tailEnd len="sm" w="sm" type="none"/>
                    </a:lnL>
                    <a:lnR cap="flat" cmpd="sng" w="9525">
                      <a:solidFill>
                        <a:srgbClr val="1A1A1A"/>
                      </a:solidFill>
                      <a:prstDash val="solid"/>
                      <a:round/>
                      <a:headEnd len="sm" w="sm" type="none"/>
                      <a:tailEnd len="sm" w="sm" type="none"/>
                    </a:lnR>
                    <a:lnT cap="flat" cmpd="sng" w="9525">
                      <a:solidFill>
                        <a:srgbClr val="1A1A1A"/>
                      </a:solidFill>
                      <a:prstDash val="solid"/>
                      <a:round/>
                      <a:headEnd len="sm" w="sm" type="none"/>
                      <a:tailEnd len="sm" w="sm" type="none"/>
                    </a:lnT>
                    <a:lnB cap="flat" cmpd="sng" w="9525">
                      <a:solidFill>
                        <a:srgbClr val="1A1A1A"/>
                      </a:solidFill>
                      <a:prstDash val="solid"/>
                      <a:round/>
                      <a:headEnd len="sm" w="sm" type="none"/>
                      <a:tailEnd len="sm" w="sm" type="none"/>
                    </a:lnB>
                  </a:tcPr>
                </a:tc>
              </a:tr>
              <a:tr h="333375">
                <a:tc>
                  <a:txBody>
                    <a:bodyPr/>
                    <a:lstStyle/>
                    <a:p>
                      <a:pPr indent="0" lvl="0" marL="0" rtl="0" algn="ctr">
                        <a:lnSpc>
                          <a:spcPct val="115000"/>
                        </a:lnSpc>
                        <a:spcBef>
                          <a:spcPts val="0"/>
                        </a:spcBef>
                        <a:spcAft>
                          <a:spcPts val="0"/>
                        </a:spcAft>
                        <a:buNone/>
                      </a:pPr>
                      <a:r>
                        <a:rPr lang="en" sz="800">
                          <a:solidFill>
                            <a:srgbClr val="1A1A1A"/>
                          </a:solidFill>
                        </a:rPr>
                        <a:t>RF</a:t>
                      </a:r>
                      <a:endParaRPr sz="800">
                        <a:solidFill>
                          <a:srgbClr val="1A1A1A"/>
                        </a:solidFill>
                      </a:endParaRPr>
                    </a:p>
                  </a:txBody>
                  <a:tcPr marT="91425" marB="91425" marR="91425" marL="91425">
                    <a:lnL cap="flat" cmpd="sng" w="9525">
                      <a:solidFill>
                        <a:srgbClr val="1A1A1A"/>
                      </a:solidFill>
                      <a:prstDash val="solid"/>
                      <a:round/>
                      <a:headEnd len="sm" w="sm" type="none"/>
                      <a:tailEnd len="sm" w="sm" type="none"/>
                    </a:lnL>
                    <a:lnR cap="flat" cmpd="sng" w="9525">
                      <a:solidFill>
                        <a:srgbClr val="1A1A1A"/>
                      </a:solidFill>
                      <a:prstDash val="solid"/>
                      <a:round/>
                      <a:headEnd len="sm" w="sm" type="none"/>
                      <a:tailEnd len="sm" w="sm" type="none"/>
                    </a:lnR>
                    <a:lnT cap="flat" cmpd="sng" w="9525">
                      <a:solidFill>
                        <a:srgbClr val="1A1A1A"/>
                      </a:solidFill>
                      <a:prstDash val="solid"/>
                      <a:round/>
                      <a:headEnd len="sm" w="sm" type="none"/>
                      <a:tailEnd len="sm" w="sm" type="none"/>
                    </a:lnT>
                    <a:lnB cap="flat" cmpd="sng" w="9525">
                      <a:solidFill>
                        <a:srgbClr val="1A1A1A"/>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 sz="800">
                          <a:solidFill>
                            <a:srgbClr val="1A1A1A"/>
                          </a:solidFill>
                        </a:rPr>
                        <a:t> 0.034085</a:t>
                      </a:r>
                      <a:endParaRPr sz="800">
                        <a:solidFill>
                          <a:srgbClr val="1A1A1A"/>
                        </a:solidFill>
                      </a:endParaRPr>
                    </a:p>
                  </a:txBody>
                  <a:tcPr marT="91425" marB="91425" marR="91425" marL="91425">
                    <a:lnL cap="flat" cmpd="sng" w="9525">
                      <a:solidFill>
                        <a:srgbClr val="1A1A1A"/>
                      </a:solidFill>
                      <a:prstDash val="solid"/>
                      <a:round/>
                      <a:headEnd len="sm" w="sm" type="none"/>
                      <a:tailEnd len="sm" w="sm" type="none"/>
                    </a:lnL>
                    <a:lnR cap="flat" cmpd="sng" w="9525">
                      <a:solidFill>
                        <a:srgbClr val="1A1A1A"/>
                      </a:solidFill>
                      <a:prstDash val="solid"/>
                      <a:round/>
                      <a:headEnd len="sm" w="sm" type="none"/>
                      <a:tailEnd len="sm" w="sm" type="none"/>
                    </a:lnR>
                    <a:lnT cap="flat" cmpd="sng" w="9525">
                      <a:solidFill>
                        <a:srgbClr val="1A1A1A"/>
                      </a:solidFill>
                      <a:prstDash val="solid"/>
                      <a:round/>
                      <a:headEnd len="sm" w="sm" type="none"/>
                      <a:tailEnd len="sm" w="sm" type="none"/>
                    </a:lnT>
                    <a:lnB cap="flat" cmpd="sng" w="9525">
                      <a:solidFill>
                        <a:srgbClr val="1A1A1A"/>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 sz="800">
                          <a:solidFill>
                            <a:srgbClr val="1A1A1A"/>
                          </a:solidFill>
                        </a:rPr>
                        <a:t> 0.235225</a:t>
                      </a:r>
                      <a:endParaRPr sz="800">
                        <a:solidFill>
                          <a:srgbClr val="1A1A1A"/>
                        </a:solidFill>
                      </a:endParaRPr>
                    </a:p>
                  </a:txBody>
                  <a:tcPr marT="91425" marB="91425" marR="91425" marL="91425">
                    <a:lnL cap="flat" cmpd="sng" w="9525">
                      <a:solidFill>
                        <a:srgbClr val="1A1A1A"/>
                      </a:solidFill>
                      <a:prstDash val="solid"/>
                      <a:round/>
                      <a:headEnd len="sm" w="sm" type="none"/>
                      <a:tailEnd len="sm" w="sm" type="none"/>
                    </a:lnL>
                    <a:lnR cap="flat" cmpd="sng" w="9525">
                      <a:solidFill>
                        <a:srgbClr val="1A1A1A"/>
                      </a:solidFill>
                      <a:prstDash val="solid"/>
                      <a:round/>
                      <a:headEnd len="sm" w="sm" type="none"/>
                      <a:tailEnd len="sm" w="sm" type="none"/>
                    </a:lnR>
                    <a:lnT cap="flat" cmpd="sng" w="9525">
                      <a:solidFill>
                        <a:srgbClr val="1A1A1A"/>
                      </a:solidFill>
                      <a:prstDash val="solid"/>
                      <a:round/>
                      <a:headEnd len="sm" w="sm" type="none"/>
                      <a:tailEnd len="sm" w="sm" type="none"/>
                    </a:lnT>
                    <a:lnB cap="flat" cmpd="sng" w="9525">
                      <a:solidFill>
                        <a:srgbClr val="1A1A1A"/>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1A1A1A"/>
                          </a:solidFill>
                        </a:rPr>
                        <a:t>0.067423</a:t>
                      </a:r>
                      <a:endParaRPr sz="800">
                        <a:solidFill>
                          <a:srgbClr val="1A1A1A"/>
                        </a:solidFill>
                      </a:endParaRPr>
                    </a:p>
                  </a:txBody>
                  <a:tcPr marT="91425" marB="91425" marR="91425" marL="91425">
                    <a:lnL cap="flat" cmpd="sng" w="9525">
                      <a:solidFill>
                        <a:srgbClr val="1A1A1A"/>
                      </a:solidFill>
                      <a:prstDash val="solid"/>
                      <a:round/>
                      <a:headEnd len="sm" w="sm" type="none"/>
                      <a:tailEnd len="sm" w="sm" type="none"/>
                    </a:lnL>
                    <a:lnR cap="flat" cmpd="sng" w="9525">
                      <a:solidFill>
                        <a:srgbClr val="1A1A1A"/>
                      </a:solidFill>
                      <a:prstDash val="solid"/>
                      <a:round/>
                      <a:headEnd len="sm" w="sm" type="none"/>
                      <a:tailEnd len="sm" w="sm" type="none"/>
                    </a:lnR>
                    <a:lnT cap="flat" cmpd="sng" w="9525">
                      <a:solidFill>
                        <a:srgbClr val="1A1A1A"/>
                      </a:solidFill>
                      <a:prstDash val="solid"/>
                      <a:round/>
                      <a:headEnd len="sm" w="sm" type="none"/>
                      <a:tailEnd len="sm" w="sm" type="none"/>
                    </a:lnT>
                    <a:lnB cap="flat" cmpd="sng" w="9525">
                      <a:solidFill>
                        <a:srgbClr val="1A1A1A"/>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1A1A1A"/>
                          </a:solidFill>
                        </a:rPr>
                        <a:t>0.174196</a:t>
                      </a:r>
                      <a:endParaRPr sz="800">
                        <a:solidFill>
                          <a:srgbClr val="1A1A1A"/>
                        </a:solidFill>
                      </a:endParaRPr>
                    </a:p>
                  </a:txBody>
                  <a:tcPr marT="91425" marB="91425" marR="91425" marL="91425">
                    <a:lnL cap="flat" cmpd="sng" w="9525">
                      <a:solidFill>
                        <a:srgbClr val="1A1A1A"/>
                      </a:solidFill>
                      <a:prstDash val="solid"/>
                      <a:round/>
                      <a:headEnd len="sm" w="sm" type="none"/>
                      <a:tailEnd len="sm" w="sm" type="none"/>
                    </a:lnL>
                    <a:lnR cap="flat" cmpd="sng" w="9525">
                      <a:solidFill>
                        <a:srgbClr val="1A1A1A"/>
                      </a:solidFill>
                      <a:prstDash val="solid"/>
                      <a:round/>
                      <a:headEnd len="sm" w="sm" type="none"/>
                      <a:tailEnd len="sm" w="sm" type="none"/>
                    </a:lnR>
                    <a:lnT cap="flat" cmpd="sng" w="9525">
                      <a:solidFill>
                        <a:srgbClr val="1A1A1A"/>
                      </a:solidFill>
                      <a:prstDash val="solid"/>
                      <a:round/>
                      <a:headEnd len="sm" w="sm" type="none"/>
                      <a:tailEnd len="sm" w="sm" type="none"/>
                    </a:lnT>
                    <a:lnB cap="flat" cmpd="sng" w="9525">
                      <a:solidFill>
                        <a:srgbClr val="1A1A1A"/>
                      </a:solidFill>
                      <a:prstDash val="solid"/>
                      <a:round/>
                      <a:headEnd len="sm" w="sm" type="none"/>
                      <a:tailEnd len="sm" w="sm" type="none"/>
                    </a:lnB>
                  </a:tcPr>
                </a:tc>
                <a:tc>
                  <a:txBody>
                    <a:bodyPr/>
                    <a:lstStyle/>
                    <a:p>
                      <a:pPr indent="0" lvl="0" marL="0" rtl="0" algn="ctr">
                        <a:lnSpc>
                          <a:spcPct val="107000"/>
                        </a:lnSpc>
                        <a:spcBef>
                          <a:spcPts val="0"/>
                        </a:spcBef>
                        <a:spcAft>
                          <a:spcPts val="0"/>
                        </a:spcAft>
                        <a:buNone/>
                      </a:pPr>
                      <a:r>
                        <a:rPr lang="en" sz="800">
                          <a:solidFill>
                            <a:srgbClr val="1A1A1A"/>
                          </a:solidFill>
                          <a:highlight>
                            <a:srgbClr val="FFFFFF"/>
                          </a:highlight>
                        </a:rPr>
                        <a:t>0.132467</a:t>
                      </a:r>
                      <a:endParaRPr sz="800">
                        <a:solidFill>
                          <a:srgbClr val="1A1A1A"/>
                        </a:solidFill>
                        <a:highlight>
                          <a:srgbClr val="FFFFFF"/>
                        </a:highlight>
                      </a:endParaRPr>
                    </a:p>
                  </a:txBody>
                  <a:tcPr marT="91425" marB="91425" marR="91425" marL="91425">
                    <a:lnL cap="flat" cmpd="sng" w="9525">
                      <a:solidFill>
                        <a:srgbClr val="1A1A1A"/>
                      </a:solidFill>
                      <a:prstDash val="solid"/>
                      <a:round/>
                      <a:headEnd len="sm" w="sm" type="none"/>
                      <a:tailEnd len="sm" w="sm" type="none"/>
                    </a:lnL>
                    <a:lnR cap="flat" cmpd="sng" w="9525">
                      <a:solidFill>
                        <a:srgbClr val="1A1A1A"/>
                      </a:solidFill>
                      <a:prstDash val="solid"/>
                      <a:round/>
                      <a:headEnd len="sm" w="sm" type="none"/>
                      <a:tailEnd len="sm" w="sm" type="none"/>
                    </a:lnR>
                    <a:lnT cap="flat" cmpd="sng" w="9525">
                      <a:solidFill>
                        <a:srgbClr val="1A1A1A"/>
                      </a:solidFill>
                      <a:prstDash val="solid"/>
                      <a:round/>
                      <a:headEnd len="sm" w="sm" type="none"/>
                      <a:tailEnd len="sm" w="sm" type="none"/>
                    </a:lnT>
                    <a:lnB cap="flat" cmpd="sng" w="9525">
                      <a:solidFill>
                        <a:srgbClr val="1A1A1A"/>
                      </a:solidFill>
                      <a:prstDash val="solid"/>
                      <a:round/>
                      <a:headEnd len="sm" w="sm" type="none"/>
                      <a:tailEnd len="sm" w="sm" type="none"/>
                    </a:lnB>
                  </a:tcPr>
                </a:tc>
                <a:tc>
                  <a:txBody>
                    <a:bodyPr/>
                    <a:lstStyle/>
                    <a:p>
                      <a:pPr indent="0" lvl="0" marL="0" rtl="0" algn="ctr">
                        <a:lnSpc>
                          <a:spcPct val="107000"/>
                        </a:lnSpc>
                        <a:spcBef>
                          <a:spcPts val="0"/>
                        </a:spcBef>
                        <a:spcAft>
                          <a:spcPts val="0"/>
                        </a:spcAft>
                        <a:buNone/>
                      </a:pPr>
                      <a:r>
                        <a:rPr lang="en" sz="800">
                          <a:solidFill>
                            <a:srgbClr val="1A1A1A"/>
                          </a:solidFill>
                          <a:highlight>
                            <a:srgbClr val="FFFFFF"/>
                          </a:highlight>
                        </a:rPr>
                        <a:t>0.162518</a:t>
                      </a:r>
                      <a:endParaRPr sz="800">
                        <a:solidFill>
                          <a:srgbClr val="1A1A1A"/>
                        </a:solidFill>
                        <a:highlight>
                          <a:srgbClr val="FFFFFF"/>
                        </a:highlight>
                      </a:endParaRPr>
                    </a:p>
                  </a:txBody>
                  <a:tcPr marT="91425" marB="91425" marR="91425" marL="91425">
                    <a:lnL cap="flat" cmpd="sng" w="9525">
                      <a:solidFill>
                        <a:srgbClr val="1A1A1A"/>
                      </a:solidFill>
                      <a:prstDash val="solid"/>
                      <a:round/>
                      <a:headEnd len="sm" w="sm" type="none"/>
                      <a:tailEnd len="sm" w="sm" type="none"/>
                    </a:lnL>
                    <a:lnR cap="flat" cmpd="sng" w="9525">
                      <a:solidFill>
                        <a:srgbClr val="1A1A1A"/>
                      </a:solidFill>
                      <a:prstDash val="solid"/>
                      <a:round/>
                      <a:headEnd len="sm" w="sm" type="none"/>
                      <a:tailEnd len="sm" w="sm" type="none"/>
                    </a:lnR>
                    <a:lnT cap="flat" cmpd="sng" w="9525">
                      <a:solidFill>
                        <a:srgbClr val="1A1A1A"/>
                      </a:solidFill>
                      <a:prstDash val="solid"/>
                      <a:round/>
                      <a:headEnd len="sm" w="sm" type="none"/>
                      <a:tailEnd len="sm" w="sm" type="none"/>
                    </a:lnT>
                    <a:lnB cap="flat" cmpd="sng" w="9525">
                      <a:solidFill>
                        <a:srgbClr val="1A1A1A"/>
                      </a:solidFill>
                      <a:prstDash val="solid"/>
                      <a:round/>
                      <a:headEnd len="sm" w="sm" type="none"/>
                      <a:tailEnd len="sm" w="sm" type="none"/>
                    </a:lnB>
                  </a:tcPr>
                </a:tc>
              </a:tr>
              <a:tr h="333375">
                <a:tc>
                  <a:txBody>
                    <a:bodyPr/>
                    <a:lstStyle/>
                    <a:p>
                      <a:pPr indent="0" lvl="0" marL="0" rtl="0" algn="ctr">
                        <a:lnSpc>
                          <a:spcPct val="115000"/>
                        </a:lnSpc>
                        <a:spcBef>
                          <a:spcPts val="0"/>
                        </a:spcBef>
                        <a:spcAft>
                          <a:spcPts val="0"/>
                        </a:spcAft>
                        <a:buNone/>
                      </a:pPr>
                      <a:r>
                        <a:rPr lang="en" sz="800">
                          <a:solidFill>
                            <a:srgbClr val="1A1A1A"/>
                          </a:solidFill>
                        </a:rPr>
                        <a:t>SVM</a:t>
                      </a:r>
                      <a:endParaRPr sz="800">
                        <a:solidFill>
                          <a:srgbClr val="1A1A1A"/>
                        </a:solidFill>
                      </a:endParaRPr>
                    </a:p>
                  </a:txBody>
                  <a:tcPr marT="91425" marB="91425" marR="91425" marL="91425">
                    <a:lnL cap="flat" cmpd="sng" w="9525">
                      <a:solidFill>
                        <a:srgbClr val="1A1A1A"/>
                      </a:solidFill>
                      <a:prstDash val="solid"/>
                      <a:round/>
                      <a:headEnd len="sm" w="sm" type="none"/>
                      <a:tailEnd len="sm" w="sm" type="none"/>
                    </a:lnL>
                    <a:lnR cap="flat" cmpd="sng" w="9525">
                      <a:solidFill>
                        <a:srgbClr val="1A1A1A"/>
                      </a:solidFill>
                      <a:prstDash val="solid"/>
                      <a:round/>
                      <a:headEnd len="sm" w="sm" type="none"/>
                      <a:tailEnd len="sm" w="sm" type="none"/>
                    </a:lnR>
                    <a:lnT cap="flat" cmpd="sng" w="9525">
                      <a:solidFill>
                        <a:srgbClr val="1A1A1A"/>
                      </a:solidFill>
                      <a:prstDash val="solid"/>
                      <a:round/>
                      <a:headEnd len="sm" w="sm" type="none"/>
                      <a:tailEnd len="sm" w="sm" type="none"/>
                    </a:lnT>
                    <a:lnB cap="flat" cmpd="sng" w="9525">
                      <a:solidFill>
                        <a:srgbClr val="1A1A1A"/>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 sz="800">
                          <a:solidFill>
                            <a:srgbClr val="1A1A1A"/>
                          </a:solidFill>
                        </a:rPr>
                        <a:t> 0.247805</a:t>
                      </a:r>
                      <a:endParaRPr sz="800">
                        <a:solidFill>
                          <a:srgbClr val="1A1A1A"/>
                        </a:solidFill>
                      </a:endParaRPr>
                    </a:p>
                  </a:txBody>
                  <a:tcPr marT="91425" marB="91425" marR="91425" marL="91425">
                    <a:lnL cap="flat" cmpd="sng" w="9525">
                      <a:solidFill>
                        <a:srgbClr val="1A1A1A"/>
                      </a:solidFill>
                      <a:prstDash val="solid"/>
                      <a:round/>
                      <a:headEnd len="sm" w="sm" type="none"/>
                      <a:tailEnd len="sm" w="sm" type="none"/>
                    </a:lnL>
                    <a:lnR cap="flat" cmpd="sng" w="9525">
                      <a:solidFill>
                        <a:srgbClr val="1A1A1A"/>
                      </a:solidFill>
                      <a:prstDash val="solid"/>
                      <a:round/>
                      <a:headEnd len="sm" w="sm" type="none"/>
                      <a:tailEnd len="sm" w="sm" type="none"/>
                    </a:lnR>
                    <a:lnT cap="flat" cmpd="sng" w="9525">
                      <a:solidFill>
                        <a:srgbClr val="1A1A1A"/>
                      </a:solidFill>
                      <a:prstDash val="solid"/>
                      <a:round/>
                      <a:headEnd len="sm" w="sm" type="none"/>
                      <a:tailEnd len="sm" w="sm" type="none"/>
                    </a:lnT>
                    <a:lnB cap="flat" cmpd="sng" w="9525">
                      <a:solidFill>
                        <a:srgbClr val="1A1A1A"/>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 sz="800">
                          <a:solidFill>
                            <a:srgbClr val="1A1A1A"/>
                          </a:solidFill>
                        </a:rPr>
                        <a:t> 1.751059</a:t>
                      </a:r>
                      <a:endParaRPr sz="800">
                        <a:solidFill>
                          <a:srgbClr val="1A1A1A"/>
                        </a:solidFill>
                      </a:endParaRPr>
                    </a:p>
                  </a:txBody>
                  <a:tcPr marT="91425" marB="91425" marR="91425" marL="91425">
                    <a:lnL cap="flat" cmpd="sng" w="9525">
                      <a:solidFill>
                        <a:srgbClr val="1A1A1A"/>
                      </a:solidFill>
                      <a:prstDash val="solid"/>
                      <a:round/>
                      <a:headEnd len="sm" w="sm" type="none"/>
                      <a:tailEnd len="sm" w="sm" type="none"/>
                    </a:lnL>
                    <a:lnR cap="flat" cmpd="sng" w="9525">
                      <a:solidFill>
                        <a:srgbClr val="1A1A1A"/>
                      </a:solidFill>
                      <a:prstDash val="solid"/>
                      <a:round/>
                      <a:headEnd len="sm" w="sm" type="none"/>
                      <a:tailEnd len="sm" w="sm" type="none"/>
                    </a:lnR>
                    <a:lnT cap="flat" cmpd="sng" w="9525">
                      <a:solidFill>
                        <a:srgbClr val="1A1A1A"/>
                      </a:solidFill>
                      <a:prstDash val="solid"/>
                      <a:round/>
                      <a:headEnd len="sm" w="sm" type="none"/>
                      <a:tailEnd len="sm" w="sm" type="none"/>
                    </a:lnT>
                    <a:lnB cap="flat" cmpd="sng" w="9525">
                      <a:solidFill>
                        <a:srgbClr val="1A1A1A"/>
                      </a:solidFill>
                      <a:prstDash val="solid"/>
                      <a:round/>
                      <a:headEnd len="sm" w="sm" type="none"/>
                      <a:tailEnd len="sm" w="sm" type="none"/>
                    </a:lnB>
                  </a:tcPr>
                </a:tc>
                <a:tc>
                  <a:txBody>
                    <a:bodyPr/>
                    <a:lstStyle/>
                    <a:p>
                      <a:pPr indent="0" lvl="0" marL="0" rtl="0" algn="ctr">
                        <a:lnSpc>
                          <a:spcPct val="107000"/>
                        </a:lnSpc>
                        <a:spcBef>
                          <a:spcPts val="0"/>
                        </a:spcBef>
                        <a:spcAft>
                          <a:spcPts val="0"/>
                        </a:spcAft>
                        <a:buNone/>
                      </a:pPr>
                      <a:r>
                        <a:rPr lang="en" sz="800">
                          <a:solidFill>
                            <a:srgbClr val="1A1A1A"/>
                          </a:solidFill>
                        </a:rPr>
                        <a:t>0.106734</a:t>
                      </a:r>
                      <a:endParaRPr sz="800">
                        <a:solidFill>
                          <a:srgbClr val="1A1A1A"/>
                        </a:solidFill>
                      </a:endParaRPr>
                    </a:p>
                  </a:txBody>
                  <a:tcPr marT="91425" marB="91425" marR="91425" marL="91425">
                    <a:lnL cap="flat" cmpd="sng" w="9525">
                      <a:solidFill>
                        <a:srgbClr val="1A1A1A"/>
                      </a:solidFill>
                      <a:prstDash val="solid"/>
                      <a:round/>
                      <a:headEnd len="sm" w="sm" type="none"/>
                      <a:tailEnd len="sm" w="sm" type="none"/>
                    </a:lnL>
                    <a:lnR cap="flat" cmpd="sng" w="9525">
                      <a:solidFill>
                        <a:srgbClr val="1A1A1A"/>
                      </a:solidFill>
                      <a:prstDash val="solid"/>
                      <a:round/>
                      <a:headEnd len="sm" w="sm" type="none"/>
                      <a:tailEnd len="sm" w="sm" type="none"/>
                    </a:lnR>
                    <a:lnT cap="flat" cmpd="sng" w="9525">
                      <a:solidFill>
                        <a:srgbClr val="1A1A1A"/>
                      </a:solidFill>
                      <a:prstDash val="solid"/>
                      <a:round/>
                      <a:headEnd len="sm" w="sm" type="none"/>
                      <a:tailEnd len="sm" w="sm" type="none"/>
                    </a:lnT>
                    <a:lnB cap="flat" cmpd="sng" w="9525">
                      <a:solidFill>
                        <a:srgbClr val="1A1A1A"/>
                      </a:solidFill>
                      <a:prstDash val="solid"/>
                      <a:round/>
                      <a:headEnd len="sm" w="sm" type="none"/>
                      <a:tailEnd len="sm" w="sm" type="none"/>
                    </a:lnB>
                  </a:tcPr>
                </a:tc>
                <a:tc>
                  <a:txBody>
                    <a:bodyPr/>
                    <a:lstStyle/>
                    <a:p>
                      <a:pPr indent="0" lvl="0" marL="0" rtl="0" algn="ctr">
                        <a:lnSpc>
                          <a:spcPct val="107000"/>
                        </a:lnSpc>
                        <a:spcBef>
                          <a:spcPts val="0"/>
                        </a:spcBef>
                        <a:spcAft>
                          <a:spcPts val="0"/>
                        </a:spcAft>
                        <a:buNone/>
                      </a:pPr>
                      <a:r>
                        <a:rPr lang="en" sz="800">
                          <a:solidFill>
                            <a:srgbClr val="1A1A1A"/>
                          </a:solidFill>
                        </a:rPr>
                        <a:t>0.178024</a:t>
                      </a:r>
                      <a:endParaRPr sz="800">
                        <a:solidFill>
                          <a:srgbClr val="1A1A1A"/>
                        </a:solidFill>
                      </a:endParaRPr>
                    </a:p>
                  </a:txBody>
                  <a:tcPr marT="91425" marB="91425" marR="91425" marL="91425">
                    <a:lnL cap="flat" cmpd="sng" w="9525">
                      <a:solidFill>
                        <a:srgbClr val="1A1A1A"/>
                      </a:solidFill>
                      <a:prstDash val="solid"/>
                      <a:round/>
                      <a:headEnd len="sm" w="sm" type="none"/>
                      <a:tailEnd len="sm" w="sm" type="none"/>
                    </a:lnL>
                    <a:lnR cap="flat" cmpd="sng" w="9525">
                      <a:solidFill>
                        <a:srgbClr val="1A1A1A"/>
                      </a:solidFill>
                      <a:prstDash val="solid"/>
                      <a:round/>
                      <a:headEnd len="sm" w="sm" type="none"/>
                      <a:tailEnd len="sm" w="sm" type="none"/>
                    </a:lnR>
                    <a:lnT cap="flat" cmpd="sng" w="9525">
                      <a:solidFill>
                        <a:srgbClr val="1A1A1A"/>
                      </a:solidFill>
                      <a:prstDash val="solid"/>
                      <a:round/>
                      <a:headEnd len="sm" w="sm" type="none"/>
                      <a:tailEnd len="sm" w="sm" type="none"/>
                    </a:lnT>
                    <a:lnB cap="flat" cmpd="sng" w="9525">
                      <a:solidFill>
                        <a:srgbClr val="1A1A1A"/>
                      </a:solidFill>
                      <a:prstDash val="solid"/>
                      <a:round/>
                      <a:headEnd len="sm" w="sm" type="none"/>
                      <a:tailEnd len="sm" w="sm" type="none"/>
                    </a:lnB>
                  </a:tcPr>
                </a:tc>
                <a:tc>
                  <a:txBody>
                    <a:bodyPr/>
                    <a:lstStyle/>
                    <a:p>
                      <a:pPr indent="0" lvl="0" marL="0" rtl="0" algn="ctr">
                        <a:lnSpc>
                          <a:spcPct val="107000"/>
                        </a:lnSpc>
                        <a:spcBef>
                          <a:spcPts val="0"/>
                        </a:spcBef>
                        <a:spcAft>
                          <a:spcPts val="0"/>
                        </a:spcAft>
                        <a:buNone/>
                      </a:pPr>
                      <a:r>
                        <a:rPr lang="en" sz="800">
                          <a:solidFill>
                            <a:srgbClr val="1A1A1A"/>
                          </a:solidFill>
                          <a:highlight>
                            <a:srgbClr val="FFFFFF"/>
                          </a:highlight>
                        </a:rPr>
                        <a:t>0.146842</a:t>
                      </a:r>
                      <a:endParaRPr sz="800">
                        <a:solidFill>
                          <a:srgbClr val="1A1A1A"/>
                        </a:solidFill>
                        <a:highlight>
                          <a:srgbClr val="FFFFFF"/>
                        </a:highlight>
                      </a:endParaRPr>
                    </a:p>
                  </a:txBody>
                  <a:tcPr marT="91425" marB="91425" marR="91425" marL="91425">
                    <a:lnL cap="flat" cmpd="sng" w="9525">
                      <a:solidFill>
                        <a:srgbClr val="1A1A1A"/>
                      </a:solidFill>
                      <a:prstDash val="solid"/>
                      <a:round/>
                      <a:headEnd len="sm" w="sm" type="none"/>
                      <a:tailEnd len="sm" w="sm" type="none"/>
                    </a:lnL>
                    <a:lnR cap="flat" cmpd="sng" w="9525">
                      <a:solidFill>
                        <a:srgbClr val="1A1A1A"/>
                      </a:solidFill>
                      <a:prstDash val="solid"/>
                      <a:round/>
                      <a:headEnd len="sm" w="sm" type="none"/>
                      <a:tailEnd len="sm" w="sm" type="none"/>
                    </a:lnR>
                    <a:lnT cap="flat" cmpd="sng" w="9525">
                      <a:solidFill>
                        <a:srgbClr val="1A1A1A"/>
                      </a:solidFill>
                      <a:prstDash val="solid"/>
                      <a:round/>
                      <a:headEnd len="sm" w="sm" type="none"/>
                      <a:tailEnd len="sm" w="sm" type="none"/>
                    </a:lnT>
                    <a:lnB cap="flat" cmpd="sng" w="9525">
                      <a:solidFill>
                        <a:srgbClr val="1A1A1A"/>
                      </a:solidFill>
                      <a:prstDash val="solid"/>
                      <a:round/>
                      <a:headEnd len="sm" w="sm" type="none"/>
                      <a:tailEnd len="sm" w="sm" type="none"/>
                    </a:lnB>
                  </a:tcPr>
                </a:tc>
                <a:tc>
                  <a:txBody>
                    <a:bodyPr/>
                    <a:lstStyle/>
                    <a:p>
                      <a:pPr indent="0" lvl="0" marL="0" rtl="0" algn="ctr">
                        <a:lnSpc>
                          <a:spcPct val="107000"/>
                        </a:lnSpc>
                        <a:spcBef>
                          <a:spcPts val="0"/>
                        </a:spcBef>
                        <a:spcAft>
                          <a:spcPts val="0"/>
                        </a:spcAft>
                        <a:buNone/>
                      </a:pPr>
                      <a:r>
                        <a:rPr lang="en" sz="800">
                          <a:solidFill>
                            <a:srgbClr val="1A1A1A"/>
                          </a:solidFill>
                          <a:highlight>
                            <a:srgbClr val="FFFFFF"/>
                          </a:highlight>
                        </a:rPr>
                        <a:t>0.162898</a:t>
                      </a:r>
                      <a:endParaRPr sz="800">
                        <a:solidFill>
                          <a:srgbClr val="1A1A1A"/>
                        </a:solidFill>
                        <a:highlight>
                          <a:srgbClr val="FFFFFF"/>
                        </a:highlight>
                      </a:endParaRPr>
                    </a:p>
                  </a:txBody>
                  <a:tcPr marT="91425" marB="91425" marR="91425" marL="91425">
                    <a:lnL cap="flat" cmpd="sng" w="9525">
                      <a:solidFill>
                        <a:srgbClr val="1A1A1A"/>
                      </a:solidFill>
                      <a:prstDash val="solid"/>
                      <a:round/>
                      <a:headEnd len="sm" w="sm" type="none"/>
                      <a:tailEnd len="sm" w="sm" type="none"/>
                    </a:lnL>
                    <a:lnR cap="flat" cmpd="sng" w="9525">
                      <a:solidFill>
                        <a:srgbClr val="1A1A1A"/>
                      </a:solidFill>
                      <a:prstDash val="solid"/>
                      <a:round/>
                      <a:headEnd len="sm" w="sm" type="none"/>
                      <a:tailEnd len="sm" w="sm" type="none"/>
                    </a:lnR>
                    <a:lnT cap="flat" cmpd="sng" w="9525">
                      <a:solidFill>
                        <a:srgbClr val="1A1A1A"/>
                      </a:solidFill>
                      <a:prstDash val="solid"/>
                      <a:round/>
                      <a:headEnd len="sm" w="sm" type="none"/>
                      <a:tailEnd len="sm" w="sm" type="none"/>
                    </a:lnT>
                    <a:lnB cap="flat" cmpd="sng" w="9525">
                      <a:solidFill>
                        <a:srgbClr val="1A1A1A"/>
                      </a:solidFill>
                      <a:prstDash val="solid"/>
                      <a:round/>
                      <a:headEnd len="sm" w="sm" type="none"/>
                      <a:tailEnd len="sm" w="sm" type="none"/>
                    </a:lnB>
                  </a:tcPr>
                </a:tc>
              </a:tr>
            </a:tbl>
          </a:graphicData>
        </a:graphic>
      </p:graphicFrame>
      <p:sp>
        <p:nvSpPr>
          <p:cNvPr id="452" name="Google Shape;452;p59"/>
          <p:cNvSpPr txBox="1"/>
          <p:nvPr>
            <p:ph type="title"/>
          </p:nvPr>
        </p:nvSpPr>
        <p:spPr>
          <a:xfrm>
            <a:off x="3675700" y="711750"/>
            <a:ext cx="6028200" cy="6069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b="0" lang="en" sz="1400">
                <a:solidFill>
                  <a:srgbClr val="000000"/>
                </a:solidFill>
                <a:latin typeface="Arial"/>
                <a:ea typeface="Arial"/>
                <a:cs typeface="Arial"/>
                <a:sym typeface="Arial"/>
              </a:rPr>
              <a:t>Modelos con datos modificados mediante el </a:t>
            </a:r>
            <a:endParaRPr b="0" sz="1400">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rPr b="0" lang="en" sz="1400">
                <a:solidFill>
                  <a:srgbClr val="000000"/>
                </a:solidFill>
                <a:latin typeface="Arial"/>
                <a:ea typeface="Arial"/>
                <a:cs typeface="Arial"/>
                <a:sym typeface="Arial"/>
              </a:rPr>
              <a:t>pipeline de preprocesamiento 1</a:t>
            </a:r>
            <a:endParaRPr b="0" sz="1400">
              <a:solidFill>
                <a:srgbClr val="000000"/>
              </a:solidFill>
              <a:latin typeface="Arial"/>
              <a:ea typeface="Arial"/>
              <a:cs typeface="Arial"/>
              <a:sym typeface="Arial"/>
            </a:endParaRPr>
          </a:p>
          <a:p>
            <a:pPr indent="0" lvl="0" marL="0" rtl="0" algn="ctr">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6" name="Shape 456"/>
        <p:cNvGrpSpPr/>
        <p:nvPr/>
      </p:nvGrpSpPr>
      <p:grpSpPr>
        <a:xfrm>
          <a:off x="0" y="0"/>
          <a:ext cx="0" cy="0"/>
          <a:chOff x="0" y="0"/>
          <a:chExt cx="0" cy="0"/>
        </a:xfrm>
      </p:grpSpPr>
      <p:sp>
        <p:nvSpPr>
          <p:cNvPr id="457" name="Google Shape;457;p60"/>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FFFFFF"/>
                </a:solidFill>
              </a:rPr>
              <a:t>Gráficas de Calibración adicionales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1"/>
          <p:cNvSpPr txBox="1"/>
          <p:nvPr>
            <p:ph type="title"/>
          </p:nvPr>
        </p:nvSpPr>
        <p:spPr>
          <a:xfrm>
            <a:off x="730000" y="1318650"/>
            <a:ext cx="2945700" cy="16872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0"/>
              </a:spcAft>
              <a:buNone/>
            </a:pPr>
            <a:r>
              <a:rPr lang="en" sz="1800">
                <a:solidFill>
                  <a:srgbClr val="000000"/>
                </a:solidFill>
                <a:latin typeface="Arial"/>
                <a:ea typeface="Arial"/>
                <a:cs typeface="Arial"/>
                <a:sym typeface="Arial"/>
              </a:rPr>
              <a:t>Gráficas de Calibración (Modelo sin optimizar)</a:t>
            </a:r>
            <a:r>
              <a:rPr lang="en" sz="1800">
                <a:solidFill>
                  <a:srgbClr val="000000"/>
                </a:solidFill>
                <a:latin typeface="Arial"/>
                <a:ea typeface="Arial"/>
                <a:cs typeface="Arial"/>
                <a:sym typeface="Arial"/>
              </a:rPr>
              <a:t>: Gradient Boosting (GB)</a:t>
            </a:r>
            <a:endParaRPr sz="1800">
              <a:solidFill>
                <a:srgbClr val="000000"/>
              </a:solidFill>
              <a:latin typeface="Arial"/>
              <a:ea typeface="Arial"/>
              <a:cs typeface="Arial"/>
              <a:sym typeface="Arial"/>
            </a:endParaRPr>
          </a:p>
          <a:p>
            <a:pPr indent="0" lvl="0" marL="0" rtl="0" algn="l">
              <a:spcBef>
                <a:spcPts val="1200"/>
              </a:spcBef>
              <a:spcAft>
                <a:spcPts val="0"/>
              </a:spcAft>
              <a:buNone/>
            </a:pPr>
            <a:r>
              <a:t/>
            </a:r>
            <a:endParaRPr sz="1800"/>
          </a:p>
        </p:txBody>
      </p:sp>
      <p:sp>
        <p:nvSpPr>
          <p:cNvPr id="463" name="Google Shape;463;p61"/>
          <p:cNvSpPr txBox="1"/>
          <p:nvPr>
            <p:ph type="title"/>
          </p:nvPr>
        </p:nvSpPr>
        <p:spPr>
          <a:xfrm>
            <a:off x="5475925" y="159300"/>
            <a:ext cx="1782000" cy="6069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b="0" lang="en" sz="1400">
                <a:solidFill>
                  <a:srgbClr val="000000"/>
                </a:solidFill>
                <a:latin typeface="Arial"/>
                <a:ea typeface="Arial"/>
                <a:cs typeface="Arial"/>
                <a:sym typeface="Arial"/>
              </a:rPr>
              <a:t>Sin calibración</a:t>
            </a:r>
            <a:endParaRPr b="0" sz="1400">
              <a:solidFill>
                <a:srgbClr val="000000"/>
              </a:solidFill>
              <a:latin typeface="Arial"/>
              <a:ea typeface="Arial"/>
              <a:cs typeface="Arial"/>
              <a:sym typeface="Arial"/>
            </a:endParaRPr>
          </a:p>
          <a:p>
            <a:pPr indent="0" lvl="0" marL="0" rtl="0" algn="ctr">
              <a:spcBef>
                <a:spcPts val="0"/>
              </a:spcBef>
              <a:spcAft>
                <a:spcPts val="0"/>
              </a:spcAft>
              <a:buNone/>
            </a:pPr>
            <a:r>
              <a:t/>
            </a:r>
            <a:endParaRPr/>
          </a:p>
        </p:txBody>
      </p:sp>
      <p:sp>
        <p:nvSpPr>
          <p:cNvPr id="464" name="Google Shape;464;p61"/>
          <p:cNvSpPr txBox="1"/>
          <p:nvPr>
            <p:ph type="title"/>
          </p:nvPr>
        </p:nvSpPr>
        <p:spPr>
          <a:xfrm>
            <a:off x="5475925" y="1964850"/>
            <a:ext cx="1782000" cy="6069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b="0" lang="en" sz="1400">
                <a:solidFill>
                  <a:srgbClr val="000000"/>
                </a:solidFill>
                <a:latin typeface="Arial"/>
                <a:ea typeface="Arial"/>
                <a:cs typeface="Arial"/>
                <a:sym typeface="Arial"/>
              </a:rPr>
              <a:t>Con</a:t>
            </a:r>
            <a:r>
              <a:rPr b="0" lang="en" sz="1400">
                <a:solidFill>
                  <a:srgbClr val="000000"/>
                </a:solidFill>
                <a:latin typeface="Arial"/>
                <a:ea typeface="Arial"/>
                <a:cs typeface="Arial"/>
                <a:sym typeface="Arial"/>
              </a:rPr>
              <a:t> calibración</a:t>
            </a:r>
            <a:endParaRPr b="0" sz="1400">
              <a:solidFill>
                <a:srgbClr val="000000"/>
              </a:solidFill>
              <a:latin typeface="Arial"/>
              <a:ea typeface="Arial"/>
              <a:cs typeface="Arial"/>
              <a:sym typeface="Arial"/>
            </a:endParaRPr>
          </a:p>
          <a:p>
            <a:pPr indent="0" lvl="0" marL="0" rtl="0" algn="ctr">
              <a:spcBef>
                <a:spcPts val="0"/>
              </a:spcBef>
              <a:spcAft>
                <a:spcPts val="0"/>
              </a:spcAft>
              <a:buNone/>
            </a:pPr>
            <a:r>
              <a:t/>
            </a:r>
            <a:endParaRPr/>
          </a:p>
        </p:txBody>
      </p:sp>
      <p:pic>
        <p:nvPicPr>
          <p:cNvPr id="465" name="Google Shape;465;p61"/>
          <p:cNvPicPr preferRelativeResize="0"/>
          <p:nvPr/>
        </p:nvPicPr>
        <p:blipFill>
          <a:blip r:embed="rId3">
            <a:alphaModFix/>
          </a:blip>
          <a:stretch>
            <a:fillRect/>
          </a:stretch>
        </p:blipFill>
        <p:spPr>
          <a:xfrm>
            <a:off x="5166446" y="419100"/>
            <a:ext cx="2338570" cy="1545750"/>
          </a:xfrm>
          <a:prstGeom prst="rect">
            <a:avLst/>
          </a:prstGeom>
          <a:noFill/>
          <a:ln>
            <a:noFill/>
          </a:ln>
        </p:spPr>
      </p:pic>
      <p:pic>
        <p:nvPicPr>
          <p:cNvPr id="466" name="Google Shape;466;p61"/>
          <p:cNvPicPr preferRelativeResize="0"/>
          <p:nvPr/>
        </p:nvPicPr>
        <p:blipFill>
          <a:blip r:embed="rId4">
            <a:alphaModFix/>
          </a:blip>
          <a:stretch>
            <a:fillRect/>
          </a:stretch>
        </p:blipFill>
        <p:spPr>
          <a:xfrm>
            <a:off x="5166450" y="2261625"/>
            <a:ext cx="2338575" cy="154744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2"/>
          <p:cNvSpPr txBox="1"/>
          <p:nvPr>
            <p:ph type="title"/>
          </p:nvPr>
        </p:nvSpPr>
        <p:spPr>
          <a:xfrm>
            <a:off x="730000" y="1318650"/>
            <a:ext cx="2945700" cy="16872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0"/>
              </a:spcAft>
              <a:buNone/>
            </a:pPr>
            <a:r>
              <a:rPr lang="en" sz="1800">
                <a:solidFill>
                  <a:srgbClr val="000000"/>
                </a:solidFill>
                <a:latin typeface="Arial"/>
                <a:ea typeface="Arial"/>
                <a:cs typeface="Arial"/>
                <a:sym typeface="Arial"/>
              </a:rPr>
              <a:t>Gráficas de Calibración (Modelo sin optimizar): Random Forest (RF)</a:t>
            </a:r>
            <a:endParaRPr sz="1800">
              <a:solidFill>
                <a:srgbClr val="000000"/>
              </a:solidFill>
              <a:latin typeface="Arial"/>
              <a:ea typeface="Arial"/>
              <a:cs typeface="Arial"/>
              <a:sym typeface="Arial"/>
            </a:endParaRPr>
          </a:p>
          <a:p>
            <a:pPr indent="0" lvl="0" marL="0" rtl="0" algn="l">
              <a:spcBef>
                <a:spcPts val="1200"/>
              </a:spcBef>
              <a:spcAft>
                <a:spcPts val="0"/>
              </a:spcAft>
              <a:buNone/>
            </a:pPr>
            <a:r>
              <a:t/>
            </a:r>
            <a:endParaRPr sz="1800"/>
          </a:p>
        </p:txBody>
      </p:sp>
      <p:sp>
        <p:nvSpPr>
          <p:cNvPr id="472" name="Google Shape;472;p62"/>
          <p:cNvSpPr txBox="1"/>
          <p:nvPr>
            <p:ph type="title"/>
          </p:nvPr>
        </p:nvSpPr>
        <p:spPr>
          <a:xfrm>
            <a:off x="5475925" y="159300"/>
            <a:ext cx="1782000" cy="6069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b="0" lang="en" sz="1400">
                <a:solidFill>
                  <a:srgbClr val="000000"/>
                </a:solidFill>
                <a:latin typeface="Arial"/>
                <a:ea typeface="Arial"/>
                <a:cs typeface="Arial"/>
                <a:sym typeface="Arial"/>
              </a:rPr>
              <a:t>Sin calibración</a:t>
            </a:r>
            <a:endParaRPr b="0" sz="1400">
              <a:solidFill>
                <a:srgbClr val="000000"/>
              </a:solidFill>
              <a:latin typeface="Arial"/>
              <a:ea typeface="Arial"/>
              <a:cs typeface="Arial"/>
              <a:sym typeface="Arial"/>
            </a:endParaRPr>
          </a:p>
          <a:p>
            <a:pPr indent="0" lvl="0" marL="0" rtl="0" algn="ctr">
              <a:spcBef>
                <a:spcPts val="0"/>
              </a:spcBef>
              <a:spcAft>
                <a:spcPts val="0"/>
              </a:spcAft>
              <a:buNone/>
            </a:pPr>
            <a:r>
              <a:t/>
            </a:r>
            <a:endParaRPr/>
          </a:p>
        </p:txBody>
      </p:sp>
      <p:sp>
        <p:nvSpPr>
          <p:cNvPr id="473" name="Google Shape;473;p62"/>
          <p:cNvSpPr txBox="1"/>
          <p:nvPr>
            <p:ph type="title"/>
          </p:nvPr>
        </p:nvSpPr>
        <p:spPr>
          <a:xfrm>
            <a:off x="5475925" y="1964850"/>
            <a:ext cx="1782000" cy="6069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b="0" lang="en" sz="1400">
                <a:solidFill>
                  <a:srgbClr val="000000"/>
                </a:solidFill>
                <a:latin typeface="Arial"/>
                <a:ea typeface="Arial"/>
                <a:cs typeface="Arial"/>
                <a:sym typeface="Arial"/>
              </a:rPr>
              <a:t>Con calibración</a:t>
            </a:r>
            <a:endParaRPr b="0" sz="1400">
              <a:solidFill>
                <a:srgbClr val="000000"/>
              </a:solidFill>
              <a:latin typeface="Arial"/>
              <a:ea typeface="Arial"/>
              <a:cs typeface="Arial"/>
              <a:sym typeface="Arial"/>
            </a:endParaRPr>
          </a:p>
          <a:p>
            <a:pPr indent="0" lvl="0" marL="0" rtl="0" algn="ctr">
              <a:spcBef>
                <a:spcPts val="0"/>
              </a:spcBef>
              <a:spcAft>
                <a:spcPts val="0"/>
              </a:spcAft>
              <a:buNone/>
            </a:pPr>
            <a:r>
              <a:t/>
            </a:r>
            <a:endParaRPr/>
          </a:p>
        </p:txBody>
      </p:sp>
      <p:pic>
        <p:nvPicPr>
          <p:cNvPr id="474" name="Google Shape;474;p62"/>
          <p:cNvPicPr preferRelativeResize="0"/>
          <p:nvPr/>
        </p:nvPicPr>
        <p:blipFill>
          <a:blip r:embed="rId3">
            <a:alphaModFix/>
          </a:blip>
          <a:stretch>
            <a:fillRect/>
          </a:stretch>
        </p:blipFill>
        <p:spPr>
          <a:xfrm>
            <a:off x="5142550" y="438150"/>
            <a:ext cx="2382200" cy="1596475"/>
          </a:xfrm>
          <a:prstGeom prst="rect">
            <a:avLst/>
          </a:prstGeom>
          <a:noFill/>
          <a:ln>
            <a:noFill/>
          </a:ln>
        </p:spPr>
      </p:pic>
      <p:pic>
        <p:nvPicPr>
          <p:cNvPr id="475" name="Google Shape;475;p62"/>
          <p:cNvPicPr preferRelativeResize="0"/>
          <p:nvPr/>
        </p:nvPicPr>
        <p:blipFill>
          <a:blip r:embed="rId4">
            <a:alphaModFix/>
          </a:blip>
          <a:stretch>
            <a:fillRect/>
          </a:stretch>
        </p:blipFill>
        <p:spPr>
          <a:xfrm>
            <a:off x="5160800" y="2295200"/>
            <a:ext cx="2345678" cy="15488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3"/>
          <p:cNvSpPr txBox="1"/>
          <p:nvPr>
            <p:ph type="title"/>
          </p:nvPr>
        </p:nvSpPr>
        <p:spPr>
          <a:xfrm>
            <a:off x="730000" y="1318650"/>
            <a:ext cx="2945700" cy="1687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n" sz="1800">
                <a:solidFill>
                  <a:srgbClr val="000000"/>
                </a:solidFill>
                <a:latin typeface="Arial"/>
                <a:ea typeface="Arial"/>
                <a:cs typeface="Arial"/>
                <a:sym typeface="Arial"/>
              </a:rPr>
              <a:t>Gráficas de Calibración (Modelo sin optimizar): Support Vector Machine (SVM)</a:t>
            </a:r>
            <a:endParaRPr sz="1800">
              <a:solidFill>
                <a:srgbClr val="000000"/>
              </a:solidFill>
              <a:latin typeface="Arial"/>
              <a:ea typeface="Arial"/>
              <a:cs typeface="Arial"/>
              <a:sym typeface="Arial"/>
            </a:endParaRPr>
          </a:p>
          <a:p>
            <a:pPr indent="0" lvl="0" marL="0" rtl="0" algn="l">
              <a:spcBef>
                <a:spcPts val="1200"/>
              </a:spcBef>
              <a:spcAft>
                <a:spcPts val="0"/>
              </a:spcAft>
              <a:buNone/>
            </a:pPr>
            <a:r>
              <a:t/>
            </a:r>
            <a:endParaRPr sz="1800"/>
          </a:p>
        </p:txBody>
      </p:sp>
      <p:sp>
        <p:nvSpPr>
          <p:cNvPr id="481" name="Google Shape;481;p63"/>
          <p:cNvSpPr txBox="1"/>
          <p:nvPr>
            <p:ph type="title"/>
          </p:nvPr>
        </p:nvSpPr>
        <p:spPr>
          <a:xfrm>
            <a:off x="5475925" y="83100"/>
            <a:ext cx="1782000" cy="6069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b="0" lang="en" sz="1400">
                <a:solidFill>
                  <a:srgbClr val="000000"/>
                </a:solidFill>
                <a:latin typeface="Arial"/>
                <a:ea typeface="Arial"/>
                <a:cs typeface="Arial"/>
                <a:sym typeface="Arial"/>
              </a:rPr>
              <a:t>Sin calibración</a:t>
            </a:r>
            <a:endParaRPr b="0" sz="1400">
              <a:solidFill>
                <a:srgbClr val="000000"/>
              </a:solidFill>
              <a:latin typeface="Arial"/>
              <a:ea typeface="Arial"/>
              <a:cs typeface="Arial"/>
              <a:sym typeface="Arial"/>
            </a:endParaRPr>
          </a:p>
          <a:p>
            <a:pPr indent="0" lvl="0" marL="0" rtl="0" algn="ctr">
              <a:spcBef>
                <a:spcPts val="0"/>
              </a:spcBef>
              <a:spcAft>
                <a:spcPts val="0"/>
              </a:spcAft>
              <a:buNone/>
            </a:pPr>
            <a:r>
              <a:t/>
            </a:r>
            <a:endParaRPr/>
          </a:p>
        </p:txBody>
      </p:sp>
      <p:sp>
        <p:nvSpPr>
          <p:cNvPr id="482" name="Google Shape;482;p63"/>
          <p:cNvSpPr txBox="1"/>
          <p:nvPr>
            <p:ph type="title"/>
          </p:nvPr>
        </p:nvSpPr>
        <p:spPr>
          <a:xfrm>
            <a:off x="5475925" y="1888650"/>
            <a:ext cx="1782000" cy="6069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b="0" lang="en" sz="1400">
                <a:solidFill>
                  <a:srgbClr val="000000"/>
                </a:solidFill>
                <a:latin typeface="Arial"/>
                <a:ea typeface="Arial"/>
                <a:cs typeface="Arial"/>
                <a:sym typeface="Arial"/>
              </a:rPr>
              <a:t>Con calibración</a:t>
            </a:r>
            <a:endParaRPr b="0" sz="1400">
              <a:solidFill>
                <a:srgbClr val="000000"/>
              </a:solidFill>
              <a:latin typeface="Arial"/>
              <a:ea typeface="Arial"/>
              <a:cs typeface="Arial"/>
              <a:sym typeface="Arial"/>
            </a:endParaRPr>
          </a:p>
          <a:p>
            <a:pPr indent="0" lvl="0" marL="0" rtl="0" algn="ctr">
              <a:spcBef>
                <a:spcPts val="0"/>
              </a:spcBef>
              <a:spcAft>
                <a:spcPts val="0"/>
              </a:spcAft>
              <a:buNone/>
            </a:pPr>
            <a:r>
              <a:t/>
            </a:r>
            <a:endParaRPr/>
          </a:p>
        </p:txBody>
      </p:sp>
      <p:pic>
        <p:nvPicPr>
          <p:cNvPr id="483" name="Google Shape;483;p63"/>
          <p:cNvPicPr preferRelativeResize="0"/>
          <p:nvPr/>
        </p:nvPicPr>
        <p:blipFill>
          <a:blip r:embed="rId3">
            <a:alphaModFix/>
          </a:blip>
          <a:stretch>
            <a:fillRect/>
          </a:stretch>
        </p:blipFill>
        <p:spPr>
          <a:xfrm>
            <a:off x="5189563" y="371475"/>
            <a:ext cx="2354713" cy="1564800"/>
          </a:xfrm>
          <a:prstGeom prst="rect">
            <a:avLst/>
          </a:prstGeom>
          <a:noFill/>
          <a:ln>
            <a:noFill/>
          </a:ln>
        </p:spPr>
      </p:pic>
      <p:pic>
        <p:nvPicPr>
          <p:cNvPr id="484" name="Google Shape;484;p63"/>
          <p:cNvPicPr preferRelativeResize="0"/>
          <p:nvPr/>
        </p:nvPicPr>
        <p:blipFill>
          <a:blip r:embed="rId4">
            <a:alphaModFix/>
          </a:blip>
          <a:stretch>
            <a:fillRect/>
          </a:stretch>
        </p:blipFill>
        <p:spPr>
          <a:xfrm>
            <a:off x="5189574" y="2260125"/>
            <a:ext cx="2354700" cy="157149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9"/>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Hipótesis preliminares</a:t>
            </a:r>
            <a:endParaRPr/>
          </a:p>
        </p:txBody>
      </p:sp>
      <p:pic>
        <p:nvPicPr>
          <p:cNvPr id="144" name="Google Shape;144;p19"/>
          <p:cNvPicPr preferRelativeResize="0"/>
          <p:nvPr/>
        </p:nvPicPr>
        <p:blipFill rotWithShape="1">
          <a:blip r:embed="rId3">
            <a:alphaModFix/>
          </a:blip>
          <a:srcRect b="15817" l="0" r="0" t="0"/>
          <a:stretch/>
        </p:blipFill>
        <p:spPr>
          <a:xfrm>
            <a:off x="4424075" y="2571750"/>
            <a:ext cx="3658950" cy="2177500"/>
          </a:xfrm>
          <a:prstGeom prst="rect">
            <a:avLst/>
          </a:prstGeom>
          <a:noFill/>
          <a:ln>
            <a:noFill/>
          </a:ln>
        </p:spPr>
      </p:pic>
      <p:sp>
        <p:nvSpPr>
          <p:cNvPr id="145" name="Google Shape;145;p19"/>
          <p:cNvSpPr txBox="1"/>
          <p:nvPr/>
        </p:nvSpPr>
        <p:spPr>
          <a:xfrm>
            <a:off x="730000" y="2341200"/>
            <a:ext cx="3176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434343"/>
                </a:solidFill>
                <a:latin typeface="Lato"/>
                <a:ea typeface="Lato"/>
                <a:cs typeface="Lato"/>
                <a:sym typeface="Lato"/>
              </a:rPr>
              <a:t>¿Tendrán las mismas distribuciones el set de datos qué la población en la vida real?</a:t>
            </a:r>
            <a:endParaRPr sz="1600">
              <a:solidFill>
                <a:srgbClr val="434343"/>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0"/>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Hipótesis preliminares</a:t>
            </a:r>
            <a:endParaRPr/>
          </a:p>
        </p:txBody>
      </p:sp>
      <p:sp>
        <p:nvSpPr>
          <p:cNvPr id="151" name="Google Shape;151;p20"/>
          <p:cNvSpPr txBox="1"/>
          <p:nvPr/>
        </p:nvSpPr>
        <p:spPr>
          <a:xfrm>
            <a:off x="181350" y="2340950"/>
            <a:ext cx="370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52" name="Google Shape;152;p20"/>
          <p:cNvSpPr txBox="1"/>
          <p:nvPr/>
        </p:nvSpPr>
        <p:spPr>
          <a:xfrm>
            <a:off x="730000" y="2340950"/>
            <a:ext cx="3952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434343"/>
                </a:solidFill>
                <a:latin typeface="Lato"/>
                <a:ea typeface="Lato"/>
                <a:cs typeface="Lato"/>
                <a:sym typeface="Lato"/>
              </a:rPr>
              <a:t>Necesitás</a:t>
            </a:r>
            <a:r>
              <a:rPr lang="en" sz="1600">
                <a:solidFill>
                  <a:srgbClr val="434343"/>
                </a:solidFill>
                <a:latin typeface="Lato"/>
                <a:ea typeface="Lato"/>
                <a:cs typeface="Lato"/>
                <a:sym typeface="Lato"/>
              </a:rPr>
              <a:t> ayuda con expertos en el dominio para poder inferir probabilidades sobre el </a:t>
            </a:r>
            <a:r>
              <a:rPr lang="en" sz="1600">
                <a:solidFill>
                  <a:srgbClr val="434343"/>
                </a:solidFill>
                <a:latin typeface="Lato"/>
                <a:ea typeface="Lato"/>
                <a:cs typeface="Lato"/>
                <a:sym typeface="Lato"/>
              </a:rPr>
              <a:t>fenómeno</a:t>
            </a:r>
            <a:r>
              <a:rPr lang="en" sz="1600">
                <a:solidFill>
                  <a:srgbClr val="434343"/>
                </a:solidFill>
                <a:latin typeface="Lato"/>
                <a:ea typeface="Lato"/>
                <a:cs typeface="Lato"/>
                <a:sym typeface="Lato"/>
              </a:rPr>
              <a:t> a trabajar</a:t>
            </a:r>
            <a:endParaRPr sz="1600">
              <a:solidFill>
                <a:srgbClr val="434343"/>
              </a:solidFill>
            </a:endParaRPr>
          </a:p>
        </p:txBody>
      </p:sp>
      <p:pic>
        <p:nvPicPr>
          <p:cNvPr id="153" name="Google Shape;153;p20"/>
          <p:cNvPicPr preferRelativeResize="0"/>
          <p:nvPr/>
        </p:nvPicPr>
        <p:blipFill>
          <a:blip r:embed="rId3">
            <a:alphaModFix/>
          </a:blip>
          <a:stretch>
            <a:fillRect/>
          </a:stretch>
        </p:blipFill>
        <p:spPr>
          <a:xfrm>
            <a:off x="4682500" y="2602804"/>
            <a:ext cx="4370650" cy="242789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Introducción</a:t>
            </a:r>
            <a:endParaRPr/>
          </a:p>
        </p:txBody>
      </p:sp>
      <p:sp>
        <p:nvSpPr>
          <p:cNvPr id="159" name="Google Shape;159;p21"/>
          <p:cNvSpPr txBox="1"/>
          <p:nvPr/>
        </p:nvSpPr>
        <p:spPr>
          <a:xfrm>
            <a:off x="729450" y="2294500"/>
            <a:ext cx="6455400" cy="1185300"/>
          </a:xfrm>
          <a:prstGeom prst="rect">
            <a:avLst/>
          </a:prstGeom>
          <a:noFill/>
          <a:ln>
            <a:noFill/>
          </a:ln>
        </p:spPr>
        <p:txBody>
          <a:bodyPr anchorCtr="0" anchor="t" bIns="91425" lIns="91425" spcFirstLastPara="1" rIns="91425" wrap="square" tIns="91425">
            <a:spAutoFit/>
          </a:bodyPr>
          <a:lstStyle/>
          <a:p>
            <a:pPr indent="-393700" lvl="0" marL="457200" rtl="0" algn="l">
              <a:lnSpc>
                <a:spcPct val="150000"/>
              </a:lnSpc>
              <a:spcBef>
                <a:spcPts val="0"/>
              </a:spcBef>
              <a:spcAft>
                <a:spcPts val="0"/>
              </a:spcAft>
              <a:buClr>
                <a:schemeClr val="lt1"/>
              </a:buClr>
              <a:buSzPts val="2600"/>
              <a:buFont typeface="Lato"/>
              <a:buChar char="●"/>
            </a:pPr>
            <a:r>
              <a:rPr lang="en" sz="2600">
                <a:solidFill>
                  <a:schemeClr val="lt1"/>
                </a:solidFill>
                <a:latin typeface="Lato"/>
                <a:ea typeface="Lato"/>
                <a:cs typeface="Lato"/>
                <a:sym typeface="Lato"/>
              </a:rPr>
              <a:t>¿Cómo preparamos los datos ?</a:t>
            </a:r>
            <a:endParaRPr sz="2600">
              <a:solidFill>
                <a:schemeClr val="lt1"/>
              </a:solidFill>
              <a:latin typeface="Lato"/>
              <a:ea typeface="Lato"/>
              <a:cs typeface="Lato"/>
              <a:sym typeface="Lato"/>
            </a:endParaRPr>
          </a:p>
          <a:p>
            <a:pPr indent="-393700" lvl="0" marL="457200" rtl="0" algn="l">
              <a:lnSpc>
                <a:spcPct val="150000"/>
              </a:lnSpc>
              <a:spcBef>
                <a:spcPts val="0"/>
              </a:spcBef>
              <a:spcAft>
                <a:spcPts val="0"/>
              </a:spcAft>
              <a:buClr>
                <a:schemeClr val="lt1"/>
              </a:buClr>
              <a:buSzPts val="2600"/>
              <a:buFont typeface="Lato"/>
              <a:buChar char="●"/>
            </a:pPr>
            <a:r>
              <a:rPr lang="en" sz="2600">
                <a:solidFill>
                  <a:schemeClr val="lt1"/>
                </a:solidFill>
                <a:latin typeface="Lato"/>
                <a:ea typeface="Lato"/>
                <a:cs typeface="Lato"/>
                <a:sym typeface="Lato"/>
              </a:rPr>
              <a:t>¿Qué métrica elegimos?</a:t>
            </a:r>
            <a:endParaRPr sz="4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Preprocesamiento</a:t>
            </a:r>
            <a:endParaRPr sz="2000"/>
          </a:p>
          <a:p>
            <a:pPr indent="0" lvl="0" marL="0" rtl="0" algn="l">
              <a:spcBef>
                <a:spcPts val="0"/>
              </a:spcBef>
              <a:spcAft>
                <a:spcPts val="0"/>
              </a:spcAft>
              <a:buNone/>
            </a:pPr>
            <a:r>
              <a:t/>
            </a:r>
            <a:endParaRPr/>
          </a:p>
        </p:txBody>
      </p:sp>
      <p:sp>
        <p:nvSpPr>
          <p:cNvPr id="165" name="Google Shape;165;p22"/>
          <p:cNvSpPr txBox="1"/>
          <p:nvPr/>
        </p:nvSpPr>
        <p:spPr>
          <a:xfrm>
            <a:off x="9289800" y="345975"/>
            <a:ext cx="395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p>
        </p:txBody>
      </p:sp>
      <p:sp>
        <p:nvSpPr>
          <p:cNvPr id="166" name="Google Shape;166;p22"/>
          <p:cNvSpPr txBox="1"/>
          <p:nvPr/>
        </p:nvSpPr>
        <p:spPr>
          <a:xfrm>
            <a:off x="730000" y="2432625"/>
            <a:ext cx="28290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1A1A1A"/>
                </a:solidFill>
                <a:latin typeface="Lato"/>
                <a:ea typeface="Lato"/>
                <a:cs typeface="Lato"/>
                <a:sym typeface="Lato"/>
              </a:rPr>
              <a:t>Aplicado sobre las variables numéricas:</a:t>
            </a:r>
            <a:endParaRPr>
              <a:solidFill>
                <a:srgbClr val="1A1A1A"/>
              </a:solidFill>
              <a:latin typeface="Lato"/>
              <a:ea typeface="Lato"/>
              <a:cs typeface="Lato"/>
              <a:sym typeface="Lato"/>
            </a:endParaRPr>
          </a:p>
          <a:p>
            <a:pPr indent="-317500" lvl="0" marL="457200" rtl="0" algn="l">
              <a:lnSpc>
                <a:spcPct val="115000"/>
              </a:lnSpc>
              <a:spcBef>
                <a:spcPts val="0"/>
              </a:spcBef>
              <a:spcAft>
                <a:spcPts val="0"/>
              </a:spcAft>
              <a:buClr>
                <a:srgbClr val="1A1A1A"/>
              </a:buClr>
              <a:buSzPts val="1400"/>
              <a:buFont typeface="Consolas"/>
              <a:buChar char="-"/>
            </a:pPr>
            <a:r>
              <a:rPr b="1" lang="en">
                <a:solidFill>
                  <a:srgbClr val="1A1A1A"/>
                </a:solidFill>
                <a:latin typeface="Consolas"/>
                <a:ea typeface="Consolas"/>
                <a:cs typeface="Consolas"/>
                <a:sym typeface="Consolas"/>
              </a:rPr>
              <a:t>Edad </a:t>
            </a:r>
            <a:endParaRPr b="1">
              <a:solidFill>
                <a:srgbClr val="1A1A1A"/>
              </a:solidFill>
              <a:latin typeface="Consolas"/>
              <a:ea typeface="Consolas"/>
              <a:cs typeface="Consolas"/>
              <a:sym typeface="Consolas"/>
            </a:endParaRPr>
          </a:p>
          <a:p>
            <a:pPr indent="-317500" lvl="0" marL="457200" rtl="0" algn="l">
              <a:lnSpc>
                <a:spcPct val="115000"/>
              </a:lnSpc>
              <a:spcBef>
                <a:spcPts val="0"/>
              </a:spcBef>
              <a:spcAft>
                <a:spcPts val="0"/>
              </a:spcAft>
              <a:buClr>
                <a:srgbClr val="1A1A1A"/>
              </a:buClr>
              <a:buSzPts val="1400"/>
              <a:buFont typeface="Consolas"/>
              <a:buChar char="-"/>
            </a:pPr>
            <a:r>
              <a:rPr b="1" lang="en">
                <a:solidFill>
                  <a:srgbClr val="1A1A1A"/>
                </a:solidFill>
                <a:latin typeface="Consolas"/>
                <a:ea typeface="Consolas"/>
                <a:cs typeface="Consolas"/>
                <a:sym typeface="Consolas"/>
              </a:rPr>
              <a:t>Índice de masa corporal  </a:t>
            </a:r>
            <a:endParaRPr b="1">
              <a:solidFill>
                <a:srgbClr val="1A1A1A"/>
              </a:solidFill>
              <a:latin typeface="Consolas"/>
              <a:ea typeface="Consolas"/>
              <a:cs typeface="Consolas"/>
              <a:sym typeface="Consolas"/>
            </a:endParaRPr>
          </a:p>
          <a:p>
            <a:pPr indent="-317500" lvl="0" marL="457200" rtl="0" algn="l">
              <a:lnSpc>
                <a:spcPct val="115000"/>
              </a:lnSpc>
              <a:spcBef>
                <a:spcPts val="0"/>
              </a:spcBef>
              <a:spcAft>
                <a:spcPts val="0"/>
              </a:spcAft>
              <a:buClr>
                <a:srgbClr val="1A1A1A"/>
              </a:buClr>
              <a:buSzPts val="1400"/>
              <a:buFont typeface="Consolas"/>
              <a:buChar char="-"/>
            </a:pPr>
            <a:r>
              <a:rPr b="1" lang="en">
                <a:solidFill>
                  <a:srgbClr val="1A1A1A"/>
                </a:solidFill>
                <a:latin typeface="Consolas"/>
                <a:ea typeface="Consolas"/>
                <a:cs typeface="Consolas"/>
                <a:sym typeface="Consolas"/>
              </a:rPr>
              <a:t>Niveles de glucosa</a:t>
            </a:r>
            <a:endParaRPr b="1">
              <a:solidFill>
                <a:srgbClr val="1A1A1A"/>
              </a:solidFill>
              <a:latin typeface="Consolas"/>
              <a:ea typeface="Consolas"/>
              <a:cs typeface="Consolas"/>
              <a:sym typeface="Consolas"/>
            </a:endParaRPr>
          </a:p>
        </p:txBody>
      </p:sp>
      <p:pic>
        <p:nvPicPr>
          <p:cNvPr id="167" name="Google Shape;167;p22"/>
          <p:cNvPicPr preferRelativeResize="0"/>
          <p:nvPr/>
        </p:nvPicPr>
        <p:blipFill>
          <a:blip r:embed="rId3">
            <a:alphaModFix/>
          </a:blip>
          <a:stretch>
            <a:fillRect/>
          </a:stretch>
        </p:blipFill>
        <p:spPr>
          <a:xfrm>
            <a:off x="4030900" y="2432621"/>
            <a:ext cx="4804949" cy="1879355"/>
          </a:xfrm>
          <a:prstGeom prst="rect">
            <a:avLst/>
          </a:prstGeom>
          <a:noFill/>
          <a:ln>
            <a:noFill/>
          </a:ln>
        </p:spPr>
      </p:pic>
      <p:sp>
        <p:nvSpPr>
          <p:cNvPr id="168" name="Google Shape;168;p22"/>
          <p:cNvSpPr txBox="1"/>
          <p:nvPr/>
        </p:nvSpPr>
        <p:spPr>
          <a:xfrm>
            <a:off x="5727925" y="1471050"/>
            <a:ext cx="141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Normalización</a:t>
            </a:r>
            <a:endParaRPr b="1">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Preprocesamiento</a:t>
            </a:r>
            <a:endParaRPr sz="2000"/>
          </a:p>
          <a:p>
            <a:pPr indent="0" lvl="0" marL="0" rtl="0" algn="l">
              <a:spcBef>
                <a:spcPts val="0"/>
              </a:spcBef>
              <a:spcAft>
                <a:spcPts val="0"/>
              </a:spcAft>
              <a:buNone/>
            </a:pPr>
            <a:r>
              <a:t/>
            </a:r>
            <a:endParaRPr/>
          </a:p>
        </p:txBody>
      </p:sp>
      <p:sp>
        <p:nvSpPr>
          <p:cNvPr id="174" name="Google Shape;174;p23"/>
          <p:cNvSpPr txBox="1"/>
          <p:nvPr/>
        </p:nvSpPr>
        <p:spPr>
          <a:xfrm>
            <a:off x="9289800" y="345975"/>
            <a:ext cx="395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p>
        </p:txBody>
      </p:sp>
      <p:sp>
        <p:nvSpPr>
          <p:cNvPr id="175" name="Google Shape;175;p23"/>
          <p:cNvSpPr txBox="1"/>
          <p:nvPr/>
        </p:nvSpPr>
        <p:spPr>
          <a:xfrm>
            <a:off x="930025" y="2110050"/>
            <a:ext cx="2028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2"/>
                </a:solidFill>
                <a:latin typeface="Lato"/>
                <a:ea typeface="Lato"/>
                <a:cs typeface="Lato"/>
                <a:sym typeface="Lato"/>
              </a:rPr>
              <a:t>One Hot Encoding: </a:t>
            </a:r>
            <a:r>
              <a:rPr lang="en">
                <a:solidFill>
                  <a:schemeClr val="dk2"/>
                </a:solidFill>
                <a:latin typeface="Lato"/>
                <a:ea typeface="Lato"/>
                <a:cs typeface="Lato"/>
                <a:sym typeface="Lato"/>
              </a:rPr>
              <a:t>Codifica variables categóricas no binarias</a:t>
            </a:r>
            <a:endParaRPr>
              <a:solidFill>
                <a:schemeClr val="dk2"/>
              </a:solidFill>
              <a:latin typeface="Lato"/>
              <a:ea typeface="Lato"/>
              <a:cs typeface="Lato"/>
              <a:sym typeface="Lato"/>
            </a:endParaRPr>
          </a:p>
        </p:txBody>
      </p:sp>
      <p:graphicFrame>
        <p:nvGraphicFramePr>
          <p:cNvPr id="176" name="Google Shape;176;p23"/>
          <p:cNvGraphicFramePr/>
          <p:nvPr/>
        </p:nvGraphicFramePr>
        <p:xfrm>
          <a:off x="3570825" y="1969535"/>
          <a:ext cx="3000000" cy="3000000"/>
        </p:xfrm>
        <a:graphic>
          <a:graphicData uri="http://schemas.openxmlformats.org/drawingml/2006/table">
            <a:tbl>
              <a:tblPr>
                <a:noFill/>
                <a:tableStyleId>{EC355809-2F36-420A-8DBE-18A33FF3926F}</a:tableStyleId>
              </a:tblPr>
              <a:tblGrid>
                <a:gridCol w="1497550"/>
              </a:tblGrid>
              <a:tr h="704950">
                <a:tc>
                  <a:txBody>
                    <a:bodyPr/>
                    <a:lstStyle/>
                    <a:p>
                      <a:pPr indent="0" lvl="0" marL="0" rtl="0" algn="l">
                        <a:lnSpc>
                          <a:spcPct val="115000"/>
                        </a:lnSpc>
                        <a:spcBef>
                          <a:spcPts val="0"/>
                        </a:spcBef>
                        <a:spcAft>
                          <a:spcPts val="0"/>
                        </a:spcAft>
                        <a:buNone/>
                      </a:pPr>
                      <a:r>
                        <a:rPr b="1" lang="en" sz="1000"/>
                        <a:t>Relación con el cigarrillo:</a:t>
                      </a:r>
                      <a:endParaRPr b="1" sz="1000"/>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341750">
                <a:tc>
                  <a:txBody>
                    <a:bodyPr/>
                    <a:lstStyle/>
                    <a:p>
                      <a:pPr indent="0" lvl="0" marL="0" rtl="0" algn="l">
                        <a:lnSpc>
                          <a:spcPct val="115000"/>
                        </a:lnSpc>
                        <a:spcBef>
                          <a:spcPts val="0"/>
                        </a:spcBef>
                        <a:spcAft>
                          <a:spcPts val="0"/>
                        </a:spcAft>
                        <a:buNone/>
                      </a:pPr>
                      <a:r>
                        <a:rPr lang="en" sz="1000"/>
                        <a:t>Nunca fumo</a:t>
                      </a:r>
                      <a:endParaRPr sz="1000"/>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341750">
                <a:tc>
                  <a:txBody>
                    <a:bodyPr/>
                    <a:lstStyle/>
                    <a:p>
                      <a:pPr indent="0" lvl="0" marL="0" rtl="0" algn="l">
                        <a:lnSpc>
                          <a:spcPct val="115000"/>
                        </a:lnSpc>
                        <a:spcBef>
                          <a:spcPts val="0"/>
                        </a:spcBef>
                        <a:spcAft>
                          <a:spcPts val="0"/>
                        </a:spcAft>
                        <a:buNone/>
                      </a:pPr>
                      <a:r>
                        <a:rPr lang="en" sz="1000"/>
                        <a:t>Fuma actualmente</a:t>
                      </a:r>
                      <a:endParaRPr sz="1000"/>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341750">
                <a:tc>
                  <a:txBody>
                    <a:bodyPr/>
                    <a:lstStyle/>
                    <a:p>
                      <a:pPr indent="0" lvl="0" marL="0" rtl="0" algn="l">
                        <a:lnSpc>
                          <a:spcPct val="115000"/>
                        </a:lnSpc>
                        <a:spcBef>
                          <a:spcPts val="0"/>
                        </a:spcBef>
                        <a:spcAft>
                          <a:spcPts val="0"/>
                        </a:spcAft>
                        <a:buNone/>
                      </a:pPr>
                      <a:r>
                        <a:rPr lang="en" sz="1000"/>
                        <a:t>Fumo y luego dejó</a:t>
                      </a:r>
                      <a:endParaRPr sz="1000"/>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341750">
                <a:tc>
                  <a:txBody>
                    <a:bodyPr/>
                    <a:lstStyle/>
                    <a:p>
                      <a:pPr indent="0" lvl="0" marL="0" rtl="0" algn="l">
                        <a:lnSpc>
                          <a:spcPct val="115000"/>
                        </a:lnSpc>
                        <a:spcBef>
                          <a:spcPts val="0"/>
                        </a:spcBef>
                        <a:spcAft>
                          <a:spcPts val="0"/>
                        </a:spcAft>
                        <a:buNone/>
                      </a:pPr>
                      <a:r>
                        <a:rPr lang="en" sz="1000"/>
                        <a:t>No se sabe</a:t>
                      </a:r>
                      <a:endParaRPr sz="1000"/>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341750">
                <a:tc>
                  <a:txBody>
                    <a:bodyPr/>
                    <a:lstStyle/>
                    <a:p>
                      <a:pPr indent="0" lvl="0" marL="0" rtl="0" algn="l">
                        <a:lnSpc>
                          <a:spcPct val="115000"/>
                        </a:lnSpc>
                        <a:spcBef>
                          <a:spcPts val="0"/>
                        </a:spcBef>
                        <a:spcAft>
                          <a:spcPts val="0"/>
                        </a:spcAft>
                        <a:buNone/>
                      </a:pPr>
                      <a:r>
                        <a:rPr lang="en" sz="1000"/>
                        <a:t> …</a:t>
                      </a:r>
                      <a:endParaRPr sz="1000"/>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341750">
                <a:tc>
                  <a:txBody>
                    <a:bodyPr/>
                    <a:lstStyle/>
                    <a:p>
                      <a:pPr indent="0" lvl="0" marL="0" rtl="0" algn="l">
                        <a:lnSpc>
                          <a:spcPct val="115000"/>
                        </a:lnSpc>
                        <a:spcBef>
                          <a:spcPts val="0"/>
                        </a:spcBef>
                        <a:spcAft>
                          <a:spcPts val="0"/>
                        </a:spcAft>
                        <a:buNone/>
                      </a:pPr>
                      <a:r>
                        <a:rPr lang="en" sz="1000"/>
                        <a:t>No se sabe</a:t>
                      </a:r>
                      <a:endParaRPr sz="1000"/>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bl>
          </a:graphicData>
        </a:graphic>
      </p:graphicFrame>
      <p:sp>
        <p:nvSpPr>
          <p:cNvPr id="177" name="Google Shape;177;p23"/>
          <p:cNvSpPr txBox="1"/>
          <p:nvPr/>
        </p:nvSpPr>
        <p:spPr>
          <a:xfrm>
            <a:off x="3896900" y="1569350"/>
            <a:ext cx="84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34343"/>
                </a:solidFill>
                <a:latin typeface="Lato"/>
                <a:ea typeface="Lato"/>
                <a:cs typeface="Lato"/>
                <a:sym typeface="Lato"/>
              </a:rPr>
              <a:t>Antes</a:t>
            </a:r>
            <a:endParaRPr b="1">
              <a:solidFill>
                <a:srgbClr val="434343"/>
              </a:solidFill>
              <a:latin typeface="Lato"/>
              <a:ea typeface="Lato"/>
              <a:cs typeface="Lato"/>
              <a:sym typeface="Lato"/>
            </a:endParaRPr>
          </a:p>
        </p:txBody>
      </p:sp>
      <p:sp>
        <p:nvSpPr>
          <p:cNvPr id="178" name="Google Shape;178;p23"/>
          <p:cNvSpPr txBox="1"/>
          <p:nvPr/>
        </p:nvSpPr>
        <p:spPr>
          <a:xfrm>
            <a:off x="6451563" y="1569350"/>
            <a:ext cx="92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34343"/>
                </a:solidFill>
                <a:latin typeface="Lato"/>
                <a:ea typeface="Lato"/>
                <a:cs typeface="Lato"/>
                <a:sym typeface="Lato"/>
              </a:rPr>
              <a:t>Después</a:t>
            </a:r>
            <a:endParaRPr b="1">
              <a:solidFill>
                <a:srgbClr val="434343"/>
              </a:solidFill>
            </a:endParaRPr>
          </a:p>
        </p:txBody>
      </p:sp>
      <p:graphicFrame>
        <p:nvGraphicFramePr>
          <p:cNvPr id="179" name="Google Shape;179;p23"/>
          <p:cNvGraphicFramePr/>
          <p:nvPr/>
        </p:nvGraphicFramePr>
        <p:xfrm>
          <a:off x="5208925" y="1969553"/>
          <a:ext cx="3000000" cy="3000000"/>
        </p:xfrm>
        <a:graphic>
          <a:graphicData uri="http://schemas.openxmlformats.org/drawingml/2006/table">
            <a:tbl>
              <a:tblPr>
                <a:noFill/>
                <a:tableStyleId>{EC355809-2F36-420A-8DBE-18A33FF3926F}</a:tableStyleId>
              </a:tblPr>
              <a:tblGrid>
                <a:gridCol w="699875"/>
                <a:gridCol w="1042675"/>
                <a:gridCol w="708975"/>
                <a:gridCol w="959250"/>
              </a:tblGrid>
              <a:tr h="696625">
                <a:tc>
                  <a:txBody>
                    <a:bodyPr/>
                    <a:lstStyle/>
                    <a:p>
                      <a:pPr indent="0" lvl="0" marL="0" rtl="0" algn="l">
                        <a:spcBef>
                          <a:spcPts val="0"/>
                        </a:spcBef>
                        <a:spcAft>
                          <a:spcPts val="0"/>
                        </a:spcAft>
                        <a:buNone/>
                      </a:pPr>
                      <a:r>
                        <a:rPr b="1" lang="en" sz="1100"/>
                        <a:t>Nunca fumo</a:t>
                      </a:r>
                      <a:endParaRPr b="1" sz="1100"/>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sz="1100"/>
                        <a:t>Fuma actualmente</a:t>
                      </a:r>
                      <a:endParaRPr b="1" sz="1100"/>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sz="1100"/>
                        <a:t>Fumo y luego dejó</a:t>
                      </a:r>
                      <a:endParaRPr b="1" sz="1100"/>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sz="1100"/>
                        <a:t>No se sabe</a:t>
                      </a:r>
                      <a:endParaRPr b="1" sz="1100"/>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356050">
                <a:tc>
                  <a:txBody>
                    <a:bodyPr/>
                    <a:lstStyle/>
                    <a:p>
                      <a:pPr indent="0" lvl="0" marL="0" rtl="0" algn="ctr">
                        <a:spcBef>
                          <a:spcPts val="0"/>
                        </a:spcBef>
                        <a:spcAft>
                          <a:spcPts val="0"/>
                        </a:spcAft>
                        <a:buNone/>
                      </a:pPr>
                      <a:r>
                        <a:rPr lang="en" sz="1100"/>
                        <a:t>1</a:t>
                      </a:r>
                      <a:endParaRPr sz="1100"/>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lang="en" sz="1100"/>
                        <a:t>0</a:t>
                      </a:r>
                      <a:endParaRPr sz="1100"/>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lang="en" sz="1100"/>
                        <a:t>0</a:t>
                      </a:r>
                      <a:endParaRPr sz="1100"/>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lang="en" sz="1100"/>
                        <a:t>0</a:t>
                      </a:r>
                      <a:endParaRPr sz="1100"/>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340550">
                <a:tc>
                  <a:txBody>
                    <a:bodyPr/>
                    <a:lstStyle/>
                    <a:p>
                      <a:pPr indent="0" lvl="0" marL="0" rtl="0" algn="ctr">
                        <a:spcBef>
                          <a:spcPts val="0"/>
                        </a:spcBef>
                        <a:spcAft>
                          <a:spcPts val="0"/>
                        </a:spcAft>
                        <a:buNone/>
                      </a:pPr>
                      <a:r>
                        <a:rPr lang="en" sz="1000"/>
                        <a:t>0</a:t>
                      </a:r>
                      <a:endParaRPr sz="1000"/>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lang="en" sz="1000"/>
                        <a:t>1</a:t>
                      </a:r>
                      <a:endParaRPr sz="1000"/>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lang="en" sz="1000"/>
                        <a:t>0</a:t>
                      </a:r>
                      <a:endParaRPr sz="1000"/>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lang="en" sz="1000"/>
                        <a:t>0</a:t>
                      </a:r>
                      <a:endParaRPr sz="1000"/>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340550">
                <a:tc>
                  <a:txBody>
                    <a:bodyPr/>
                    <a:lstStyle/>
                    <a:p>
                      <a:pPr indent="0" lvl="0" marL="0" rtl="0" algn="ctr">
                        <a:spcBef>
                          <a:spcPts val="0"/>
                        </a:spcBef>
                        <a:spcAft>
                          <a:spcPts val="0"/>
                        </a:spcAft>
                        <a:buNone/>
                      </a:pPr>
                      <a:r>
                        <a:rPr lang="en" sz="1000"/>
                        <a:t>0</a:t>
                      </a:r>
                      <a:endParaRPr sz="1000"/>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lang="en" sz="1000"/>
                        <a:t>0</a:t>
                      </a:r>
                      <a:endParaRPr sz="1000"/>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lang="en" sz="1000"/>
                        <a:t>1</a:t>
                      </a:r>
                      <a:endParaRPr sz="1000"/>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lang="en" sz="1000"/>
                        <a:t>0</a:t>
                      </a:r>
                      <a:endParaRPr sz="1000"/>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340550">
                <a:tc>
                  <a:txBody>
                    <a:bodyPr/>
                    <a:lstStyle/>
                    <a:p>
                      <a:pPr indent="0" lvl="0" marL="0" rtl="0" algn="ctr">
                        <a:spcBef>
                          <a:spcPts val="0"/>
                        </a:spcBef>
                        <a:spcAft>
                          <a:spcPts val="0"/>
                        </a:spcAft>
                        <a:buNone/>
                      </a:pPr>
                      <a:r>
                        <a:rPr lang="en" sz="1000"/>
                        <a:t>0</a:t>
                      </a:r>
                      <a:endParaRPr sz="1000"/>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lang="en" sz="1000"/>
                        <a:t>0</a:t>
                      </a:r>
                      <a:endParaRPr sz="1000"/>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lang="en" sz="1000"/>
                        <a:t>0</a:t>
                      </a:r>
                      <a:endParaRPr sz="1000"/>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lang="en" sz="1000"/>
                        <a:t>1</a:t>
                      </a:r>
                      <a:endParaRPr sz="1000"/>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340550">
                <a:tc>
                  <a:txBody>
                    <a:bodyPr/>
                    <a:lstStyle/>
                    <a:p>
                      <a:pPr indent="0" lvl="0" marL="0" rtl="0" algn="ctr">
                        <a:spcBef>
                          <a:spcPts val="0"/>
                        </a:spcBef>
                        <a:spcAft>
                          <a:spcPts val="0"/>
                        </a:spcAft>
                        <a:buNone/>
                      </a:pPr>
                      <a:r>
                        <a:rPr lang="en" sz="1000"/>
                        <a:t>…</a:t>
                      </a:r>
                      <a:endParaRPr sz="1000"/>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lang="en" sz="1000"/>
                        <a:t>…</a:t>
                      </a:r>
                      <a:endParaRPr sz="1000"/>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lang="en" sz="1000"/>
                        <a:t>…</a:t>
                      </a:r>
                      <a:endParaRPr sz="1000"/>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lang="en" sz="1000"/>
                        <a:t>…</a:t>
                      </a:r>
                      <a:endParaRPr sz="1000"/>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340550">
                <a:tc>
                  <a:txBody>
                    <a:bodyPr/>
                    <a:lstStyle/>
                    <a:p>
                      <a:pPr indent="0" lvl="0" marL="0" rtl="0" algn="ctr">
                        <a:spcBef>
                          <a:spcPts val="0"/>
                        </a:spcBef>
                        <a:spcAft>
                          <a:spcPts val="0"/>
                        </a:spcAft>
                        <a:buNone/>
                      </a:pPr>
                      <a:r>
                        <a:rPr lang="en" sz="1000"/>
                        <a:t>0</a:t>
                      </a:r>
                      <a:endParaRPr sz="1000"/>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lang="en" sz="1000"/>
                        <a:t>0</a:t>
                      </a:r>
                      <a:endParaRPr sz="1000"/>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lang="en" sz="1000"/>
                        <a:t>0</a:t>
                      </a:r>
                      <a:endParaRPr sz="1000"/>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lang="en" sz="1000"/>
                        <a:t>1</a:t>
                      </a:r>
                      <a:endParaRPr sz="1000"/>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bl>
          </a:graphicData>
        </a:graphic>
      </p:graphicFrame>
      <p:sp>
        <p:nvSpPr>
          <p:cNvPr id="180" name="Google Shape;180;p23"/>
          <p:cNvSpPr txBox="1"/>
          <p:nvPr/>
        </p:nvSpPr>
        <p:spPr>
          <a:xfrm>
            <a:off x="5513725" y="1242450"/>
            <a:ext cx="25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Creación de Variables Dummy</a:t>
            </a:r>
            <a:endParaRPr b="1">
              <a:latin typeface="Lato"/>
              <a:ea typeface="Lato"/>
              <a:cs typeface="Lato"/>
              <a:sym typeface="Lato"/>
            </a:endParaRPr>
          </a:p>
        </p:txBody>
      </p:sp>
      <p:sp>
        <p:nvSpPr>
          <p:cNvPr id="181" name="Google Shape;181;p23"/>
          <p:cNvSpPr txBox="1"/>
          <p:nvPr/>
        </p:nvSpPr>
        <p:spPr>
          <a:xfrm>
            <a:off x="730000" y="3279750"/>
            <a:ext cx="25908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Aplicado sobre las variables categóricas </a:t>
            </a:r>
            <a:r>
              <a:rPr b="1" lang="en">
                <a:highlight>
                  <a:srgbClr val="FFFFFF"/>
                </a:highlight>
              </a:rPr>
              <a:t>gender</a:t>
            </a:r>
            <a:r>
              <a:rPr lang="en">
                <a:highlight>
                  <a:srgbClr val="FFFFFF"/>
                </a:highlight>
              </a:rPr>
              <a:t>, </a:t>
            </a:r>
            <a:r>
              <a:rPr b="1" lang="en">
                <a:highlight>
                  <a:srgbClr val="FFFFFF"/>
                </a:highlight>
              </a:rPr>
              <a:t>ever_married</a:t>
            </a:r>
            <a:r>
              <a:rPr lang="en">
                <a:highlight>
                  <a:srgbClr val="FFFFFF"/>
                </a:highlight>
              </a:rPr>
              <a:t>, </a:t>
            </a:r>
            <a:r>
              <a:rPr b="1" lang="en">
                <a:highlight>
                  <a:srgbClr val="FFFFFF"/>
                </a:highlight>
              </a:rPr>
              <a:t>smoking_status</a:t>
            </a:r>
            <a:r>
              <a:rPr lang="en">
                <a:highlight>
                  <a:srgbClr val="FFFFFF"/>
                </a:highlight>
              </a:rPr>
              <a:t>, y </a:t>
            </a:r>
            <a:r>
              <a:rPr b="1" lang="en">
                <a:highlight>
                  <a:srgbClr val="FFFFFF"/>
                </a:highlight>
              </a:rPr>
              <a:t>heart_disease.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